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8" r:id="rId2"/>
    <p:sldId id="272" r:id="rId3"/>
    <p:sldId id="262" r:id="rId4"/>
    <p:sldId id="301" r:id="rId5"/>
    <p:sldId id="320"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295" r:id="rId22"/>
    <p:sldId id="318" r:id="rId2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B2C"/>
    <a:srgbClr val="1D332C"/>
    <a:srgbClr val="7E9E89"/>
    <a:srgbClr val="74E7A5"/>
    <a:srgbClr val="41B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CE963-25D2-79D1-7C3F-51773A5C89CD}" v="1" dt="2025-07-23T21:03:15.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Carr" userId="S::scarr@i2e.org::9032b230-e021-4d3c-8ec7-e154315f43f1" providerId="AD" clId="Web-{B5ACE963-25D2-79D1-7C3F-51773A5C89CD}"/>
    <pc:docChg chg="modSld">
      <pc:chgData name="Shannon Carr" userId="S::scarr@i2e.org::9032b230-e021-4d3c-8ec7-e154315f43f1" providerId="AD" clId="Web-{B5ACE963-25D2-79D1-7C3F-51773A5C89CD}" dt="2025-07-23T21:03:15.877" v="0"/>
      <pc:docMkLst>
        <pc:docMk/>
      </pc:docMkLst>
      <pc:sldChg chg="delSp">
        <pc:chgData name="Shannon Carr" userId="S::scarr@i2e.org::9032b230-e021-4d3c-8ec7-e154315f43f1" providerId="AD" clId="Web-{B5ACE963-25D2-79D1-7C3F-51773A5C89CD}" dt="2025-07-23T21:03:15.877" v="0"/>
        <pc:sldMkLst>
          <pc:docMk/>
          <pc:sldMk cId="2282969042" sldId="295"/>
        </pc:sldMkLst>
        <pc:spChg chg="del">
          <ac:chgData name="Shannon Carr" userId="S::scarr@i2e.org::9032b230-e021-4d3c-8ec7-e154315f43f1" providerId="AD" clId="Web-{B5ACE963-25D2-79D1-7C3F-51773A5C89CD}" dt="2025-07-23T21:03:15.877" v="0"/>
          <ac:spMkLst>
            <pc:docMk/>
            <pc:sldMk cId="2282969042" sldId="295"/>
            <ac:spMk id="2" creationId="{DC48EA8F-6668-4C4D-7D77-45A6F6341E2A}"/>
          </ac:spMkLst>
        </pc:spChg>
      </pc:sldChg>
    </pc:docChg>
  </pc:docChgLst>
  <pc:docChgLst>
    <pc:chgData name="Shannon Carr" userId="S::scarr@i2e.org::9032b230-e021-4d3c-8ec7-e154315f43f1" providerId="AD" clId="Web-{432FCE67-8D8B-4612-BB2D-18942BCD30F8}"/>
    <pc:docChg chg="delSld">
      <pc:chgData name="Shannon Carr" userId="S::scarr@i2e.org::9032b230-e021-4d3c-8ec7-e154315f43f1" providerId="AD" clId="Web-{432FCE67-8D8B-4612-BB2D-18942BCD30F8}" dt="2024-09-26T20:26:23.949" v="0"/>
      <pc:docMkLst>
        <pc:docMk/>
      </pc:docMkLst>
      <pc:sldChg chg="del">
        <pc:chgData name="Shannon Carr" userId="S::scarr@i2e.org::9032b230-e021-4d3c-8ec7-e154315f43f1" providerId="AD" clId="Web-{432FCE67-8D8B-4612-BB2D-18942BCD30F8}" dt="2024-09-26T20:26:23.949" v="0"/>
        <pc:sldMkLst>
          <pc:docMk/>
          <pc:sldMk cId="1383995414" sldId="319"/>
        </pc:sldMkLst>
      </pc:sldChg>
    </pc:docChg>
  </pc:docChgLst>
  <pc:docChgLst>
    <pc:chgData name="Meredith Wilkerson" userId="8fb6187b-5bb1-4a04-aec1-06914be96da3" providerId="ADAL" clId="{83C0F911-7A97-4336-BB3C-D4AA8BD21A8C}"/>
    <pc:docChg chg="undo custSel addSld delSld modSld">
      <pc:chgData name="Meredith Wilkerson" userId="8fb6187b-5bb1-4a04-aec1-06914be96da3" providerId="ADAL" clId="{83C0F911-7A97-4336-BB3C-D4AA8BD21A8C}" dt="2024-09-12T19:31:57.666" v="6132" actId="207"/>
      <pc:docMkLst>
        <pc:docMk/>
      </pc:docMkLst>
      <pc:sldChg chg="modSp mod">
        <pc:chgData name="Meredith Wilkerson" userId="8fb6187b-5bb1-4a04-aec1-06914be96da3" providerId="ADAL" clId="{83C0F911-7A97-4336-BB3C-D4AA8BD21A8C}" dt="2024-09-12T19:23:29.120" v="5499" actId="404"/>
        <pc:sldMkLst>
          <pc:docMk/>
          <pc:sldMk cId="3174884758" sldId="262"/>
        </pc:sldMkLst>
      </pc:sldChg>
      <pc:sldChg chg="modSp mod">
        <pc:chgData name="Meredith Wilkerson" userId="8fb6187b-5bb1-4a04-aec1-06914be96da3" providerId="ADAL" clId="{83C0F911-7A97-4336-BB3C-D4AA8BD21A8C}" dt="2024-09-12T16:47:02.268" v="82" actId="121"/>
        <pc:sldMkLst>
          <pc:docMk/>
          <pc:sldMk cId="2223820167" sldId="272"/>
        </pc:sldMkLst>
      </pc:sldChg>
      <pc:sldChg chg="addSp modSp mod">
        <pc:chgData name="Meredith Wilkerson" userId="8fb6187b-5bb1-4a04-aec1-06914be96da3" providerId="ADAL" clId="{83C0F911-7A97-4336-BB3C-D4AA8BD21A8C}" dt="2024-09-12T19:31:57.666" v="6132" actId="207"/>
        <pc:sldMkLst>
          <pc:docMk/>
          <pc:sldMk cId="2282969042" sldId="295"/>
        </pc:sldMkLst>
      </pc:sldChg>
      <pc:sldChg chg="addSp delSp modSp mod">
        <pc:chgData name="Meredith Wilkerson" userId="8fb6187b-5bb1-4a04-aec1-06914be96da3" providerId="ADAL" clId="{83C0F911-7A97-4336-BB3C-D4AA8BD21A8C}" dt="2024-09-12T17:39:54.323" v="2922" actId="20577"/>
        <pc:sldMkLst>
          <pc:docMk/>
          <pc:sldMk cId="1548913070" sldId="301"/>
        </pc:sldMkLst>
      </pc:sldChg>
      <pc:sldChg chg="addSp delSp modSp mod">
        <pc:chgData name="Meredith Wilkerson" userId="8fb6187b-5bb1-4a04-aec1-06914be96da3" providerId="ADAL" clId="{83C0F911-7A97-4336-BB3C-D4AA8BD21A8C}" dt="2024-09-12T19:16:57.879" v="4879" actId="1037"/>
        <pc:sldMkLst>
          <pc:docMk/>
          <pc:sldMk cId="741999018" sldId="302"/>
        </pc:sldMkLst>
      </pc:sldChg>
      <pc:sldChg chg="del">
        <pc:chgData name="Meredith Wilkerson" userId="8fb6187b-5bb1-4a04-aec1-06914be96da3" providerId="ADAL" clId="{83C0F911-7A97-4336-BB3C-D4AA8BD21A8C}" dt="2024-09-12T17:13:10.235" v="1782" actId="47"/>
        <pc:sldMkLst>
          <pc:docMk/>
          <pc:sldMk cId="1818862526" sldId="303"/>
        </pc:sldMkLst>
      </pc:sldChg>
      <pc:sldChg chg="modSp mod">
        <pc:chgData name="Meredith Wilkerson" userId="8fb6187b-5bb1-4a04-aec1-06914be96da3" providerId="ADAL" clId="{83C0F911-7A97-4336-BB3C-D4AA8BD21A8C}" dt="2024-09-12T19:25:03.826" v="5644" actId="6549"/>
        <pc:sldMkLst>
          <pc:docMk/>
          <pc:sldMk cId="1625372230" sldId="304"/>
        </pc:sldMkLst>
      </pc:sldChg>
      <pc:sldChg chg="modSp mod">
        <pc:chgData name="Meredith Wilkerson" userId="8fb6187b-5bb1-4a04-aec1-06914be96da3" providerId="ADAL" clId="{83C0F911-7A97-4336-BB3C-D4AA8BD21A8C}" dt="2024-09-12T17:40:13.792" v="2936" actId="20577"/>
        <pc:sldMkLst>
          <pc:docMk/>
          <pc:sldMk cId="1887274871" sldId="305"/>
        </pc:sldMkLst>
      </pc:sldChg>
      <pc:sldChg chg="modSp mod">
        <pc:chgData name="Meredith Wilkerson" userId="8fb6187b-5bb1-4a04-aec1-06914be96da3" providerId="ADAL" clId="{83C0F911-7A97-4336-BB3C-D4AA8BD21A8C}" dt="2024-09-12T19:27:29.067" v="5793" actId="20577"/>
        <pc:sldMkLst>
          <pc:docMk/>
          <pc:sldMk cId="424092686" sldId="306"/>
        </pc:sldMkLst>
      </pc:sldChg>
      <pc:sldChg chg="modSp mod">
        <pc:chgData name="Meredith Wilkerson" userId="8fb6187b-5bb1-4a04-aec1-06914be96da3" providerId="ADAL" clId="{83C0F911-7A97-4336-BB3C-D4AA8BD21A8C}" dt="2024-09-12T17:45:42.627" v="3143" actId="1036"/>
        <pc:sldMkLst>
          <pc:docMk/>
          <pc:sldMk cId="3679084155" sldId="307"/>
        </pc:sldMkLst>
      </pc:sldChg>
      <pc:sldChg chg="modSp mod">
        <pc:chgData name="Meredith Wilkerson" userId="8fb6187b-5bb1-4a04-aec1-06914be96da3" providerId="ADAL" clId="{83C0F911-7A97-4336-BB3C-D4AA8BD21A8C}" dt="2024-09-12T17:48:53.176" v="3302" actId="20577"/>
        <pc:sldMkLst>
          <pc:docMk/>
          <pc:sldMk cId="3763806330" sldId="308"/>
        </pc:sldMkLst>
      </pc:sldChg>
      <pc:sldChg chg="modSp mod">
        <pc:chgData name="Meredith Wilkerson" userId="8fb6187b-5bb1-4a04-aec1-06914be96da3" providerId="ADAL" clId="{83C0F911-7A97-4336-BB3C-D4AA8BD21A8C}" dt="2024-09-12T17:49:11.903" v="3315" actId="121"/>
        <pc:sldMkLst>
          <pc:docMk/>
          <pc:sldMk cId="3631388470" sldId="309"/>
        </pc:sldMkLst>
      </pc:sldChg>
      <pc:sldChg chg="modSp mod">
        <pc:chgData name="Meredith Wilkerson" userId="8fb6187b-5bb1-4a04-aec1-06914be96da3" providerId="ADAL" clId="{83C0F911-7A97-4336-BB3C-D4AA8BD21A8C}" dt="2024-09-12T19:25:54.565" v="5667" actId="20577"/>
        <pc:sldMkLst>
          <pc:docMk/>
          <pc:sldMk cId="1424054573" sldId="310"/>
        </pc:sldMkLst>
      </pc:sldChg>
      <pc:sldChg chg="modSp mod">
        <pc:chgData name="Meredith Wilkerson" userId="8fb6187b-5bb1-4a04-aec1-06914be96da3" providerId="ADAL" clId="{83C0F911-7A97-4336-BB3C-D4AA8BD21A8C}" dt="2024-09-12T17:52:41.787" v="3440" actId="1035"/>
        <pc:sldMkLst>
          <pc:docMk/>
          <pc:sldMk cId="4265004222" sldId="311"/>
        </pc:sldMkLst>
      </pc:sldChg>
      <pc:sldChg chg="modSp mod">
        <pc:chgData name="Meredith Wilkerson" userId="8fb6187b-5bb1-4a04-aec1-06914be96da3" providerId="ADAL" clId="{83C0F911-7A97-4336-BB3C-D4AA8BD21A8C}" dt="2024-09-12T19:30:34.606" v="6031" actId="20577"/>
        <pc:sldMkLst>
          <pc:docMk/>
          <pc:sldMk cId="1674411037" sldId="312"/>
        </pc:sldMkLst>
      </pc:sldChg>
      <pc:sldChg chg="modSp mod">
        <pc:chgData name="Meredith Wilkerson" userId="8fb6187b-5bb1-4a04-aec1-06914be96da3" providerId="ADAL" clId="{83C0F911-7A97-4336-BB3C-D4AA8BD21A8C}" dt="2024-09-12T17:57:25.903" v="3698" actId="121"/>
        <pc:sldMkLst>
          <pc:docMk/>
          <pc:sldMk cId="1599965142" sldId="313"/>
        </pc:sldMkLst>
      </pc:sldChg>
      <pc:sldChg chg="modSp mod">
        <pc:chgData name="Meredith Wilkerson" userId="8fb6187b-5bb1-4a04-aec1-06914be96da3" providerId="ADAL" clId="{83C0F911-7A97-4336-BB3C-D4AA8BD21A8C}" dt="2024-09-12T18:01:16.490" v="3733" actId="20577"/>
        <pc:sldMkLst>
          <pc:docMk/>
          <pc:sldMk cId="2652452527" sldId="314"/>
        </pc:sldMkLst>
      </pc:sldChg>
      <pc:sldChg chg="modSp mod">
        <pc:chgData name="Meredith Wilkerson" userId="8fb6187b-5bb1-4a04-aec1-06914be96da3" providerId="ADAL" clId="{83C0F911-7A97-4336-BB3C-D4AA8BD21A8C}" dt="2024-09-12T18:01:29.731" v="3742" actId="121"/>
        <pc:sldMkLst>
          <pc:docMk/>
          <pc:sldMk cId="2720538948" sldId="315"/>
        </pc:sldMkLst>
      </pc:sldChg>
      <pc:sldChg chg="modSp mod">
        <pc:chgData name="Meredith Wilkerson" userId="8fb6187b-5bb1-4a04-aec1-06914be96da3" providerId="ADAL" clId="{83C0F911-7A97-4336-BB3C-D4AA8BD21A8C}" dt="2024-09-12T18:04:50.939" v="3856" actId="14100"/>
        <pc:sldMkLst>
          <pc:docMk/>
          <pc:sldMk cId="2979848460" sldId="316"/>
        </pc:sldMkLst>
      </pc:sldChg>
      <pc:sldChg chg="modSp mod">
        <pc:chgData name="Meredith Wilkerson" userId="8fb6187b-5bb1-4a04-aec1-06914be96da3" providerId="ADAL" clId="{83C0F911-7A97-4336-BB3C-D4AA8BD21A8C}" dt="2024-09-12T18:05:06.879" v="3865" actId="1035"/>
        <pc:sldMkLst>
          <pc:docMk/>
          <pc:sldMk cId="2086869481" sldId="317"/>
        </pc:sldMkLst>
      </pc:sldChg>
      <pc:sldChg chg="modSp mod">
        <pc:chgData name="Meredith Wilkerson" userId="8fb6187b-5bb1-4a04-aec1-06914be96da3" providerId="ADAL" clId="{83C0F911-7A97-4336-BB3C-D4AA8BD21A8C}" dt="2024-09-12T18:05:51.412" v="3869" actId="20577"/>
        <pc:sldMkLst>
          <pc:docMk/>
          <pc:sldMk cId="3726702249" sldId="318"/>
        </pc:sldMkLst>
      </pc:sldChg>
      <pc:sldChg chg="addSp modSp new mod modClrScheme chgLayout">
        <pc:chgData name="Meredith Wilkerson" userId="8fb6187b-5bb1-4a04-aec1-06914be96da3" providerId="ADAL" clId="{83C0F911-7A97-4336-BB3C-D4AA8BD21A8C}" dt="2024-09-12T18:16:03.768" v="4584" actId="6549"/>
        <pc:sldMkLst>
          <pc:docMk/>
          <pc:sldMk cId="1383995414" sldId="319"/>
        </pc:sldMkLst>
      </pc:sldChg>
      <pc:sldChg chg="addSp delSp modSp add mod">
        <pc:chgData name="Meredith Wilkerson" userId="8fb6187b-5bb1-4a04-aec1-06914be96da3" providerId="ADAL" clId="{83C0F911-7A97-4336-BB3C-D4AA8BD21A8C}" dt="2024-09-12T19:21:56.282" v="5416" actId="20577"/>
        <pc:sldMkLst>
          <pc:docMk/>
          <pc:sldMk cId="3872134781"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DBD30E-10B4-D74B-9FB8-5259812C4357}"/>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2A013464-504E-9D45-AEB5-9B59C7241EA0}"/>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6AC5FAE-01E5-3C4A-955A-F7217F2DAD29}" type="datetimeFigureOut">
              <a:rPr lang="en-US" smtClean="0"/>
              <a:t>7/23/2025</a:t>
            </a:fld>
            <a:endParaRPr lang="en-US"/>
          </a:p>
        </p:txBody>
      </p:sp>
      <p:sp>
        <p:nvSpPr>
          <p:cNvPr id="4" name="Footer Placeholder 3">
            <a:extLst>
              <a:ext uri="{FF2B5EF4-FFF2-40B4-BE49-F238E27FC236}">
                <a16:creationId xmlns:a16="http://schemas.microsoft.com/office/drawing/2014/main" id="{AB7A7214-E164-0445-8E62-D391CC8ED015}"/>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9A5249-74F6-5C41-81B6-CCC64CB7C2AA}"/>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16850A-C39B-2C4F-B597-239B9E81C308}" type="slidenum">
              <a:rPr lang="en-US" smtClean="0"/>
              <a:t>‹#›</a:t>
            </a:fld>
            <a:endParaRPr lang="en-US"/>
          </a:p>
        </p:txBody>
      </p:sp>
    </p:spTree>
    <p:extLst>
      <p:ext uri="{BB962C8B-B14F-4D97-AF65-F5344CB8AC3E}">
        <p14:creationId xmlns:p14="http://schemas.microsoft.com/office/powerpoint/2010/main" val="362342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4E7810E-7DBA-8840-8F60-843D035B161F}" type="datetimeFigureOut">
              <a:rPr lang="en-US" smtClean="0"/>
              <a:t>7/23/2025</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F048961-42B9-A946-A482-7ED2CB0B1312}" type="slidenum">
              <a:rPr lang="en-US" smtClean="0"/>
              <a:t>‹#›</a:t>
            </a:fld>
            <a:endParaRPr lang="en-US"/>
          </a:p>
        </p:txBody>
      </p:sp>
    </p:spTree>
    <p:extLst>
      <p:ext uri="{BB962C8B-B14F-4D97-AF65-F5344CB8AC3E}">
        <p14:creationId xmlns:p14="http://schemas.microsoft.com/office/powerpoint/2010/main" val="54573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a:t>
            </a:fld>
            <a:endParaRPr lang="en-US"/>
          </a:p>
        </p:txBody>
      </p:sp>
    </p:spTree>
    <p:extLst>
      <p:ext uri="{BB962C8B-B14F-4D97-AF65-F5344CB8AC3E}">
        <p14:creationId xmlns:p14="http://schemas.microsoft.com/office/powerpoint/2010/main" val="18130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10</a:t>
            </a:fld>
            <a:endParaRPr lang="en-US"/>
          </a:p>
        </p:txBody>
      </p:sp>
    </p:spTree>
    <p:extLst>
      <p:ext uri="{BB962C8B-B14F-4D97-AF65-F5344CB8AC3E}">
        <p14:creationId xmlns:p14="http://schemas.microsoft.com/office/powerpoint/2010/main" val="41356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11</a:t>
            </a:fld>
            <a:endParaRPr lang="en-US"/>
          </a:p>
        </p:txBody>
      </p:sp>
    </p:spTree>
    <p:extLst>
      <p:ext uri="{BB962C8B-B14F-4D97-AF65-F5344CB8AC3E}">
        <p14:creationId xmlns:p14="http://schemas.microsoft.com/office/powerpoint/2010/main" val="164685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12</a:t>
            </a:fld>
            <a:endParaRPr lang="en-US"/>
          </a:p>
        </p:txBody>
      </p:sp>
    </p:spTree>
    <p:extLst>
      <p:ext uri="{BB962C8B-B14F-4D97-AF65-F5344CB8AC3E}">
        <p14:creationId xmlns:p14="http://schemas.microsoft.com/office/powerpoint/2010/main" val="201741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13</a:t>
            </a:fld>
            <a:endParaRPr lang="en-US"/>
          </a:p>
        </p:txBody>
      </p:sp>
    </p:spTree>
    <p:extLst>
      <p:ext uri="{BB962C8B-B14F-4D97-AF65-F5344CB8AC3E}">
        <p14:creationId xmlns:p14="http://schemas.microsoft.com/office/powerpoint/2010/main" val="151906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14</a:t>
            </a:fld>
            <a:endParaRPr lang="en-US"/>
          </a:p>
        </p:txBody>
      </p:sp>
    </p:spTree>
    <p:extLst>
      <p:ext uri="{BB962C8B-B14F-4D97-AF65-F5344CB8AC3E}">
        <p14:creationId xmlns:p14="http://schemas.microsoft.com/office/powerpoint/2010/main" val="178522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15</a:t>
            </a:fld>
            <a:endParaRPr lang="en-US"/>
          </a:p>
        </p:txBody>
      </p:sp>
    </p:spTree>
    <p:extLst>
      <p:ext uri="{BB962C8B-B14F-4D97-AF65-F5344CB8AC3E}">
        <p14:creationId xmlns:p14="http://schemas.microsoft.com/office/powerpoint/2010/main" val="98646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16</a:t>
            </a:fld>
            <a:endParaRPr lang="en-US"/>
          </a:p>
        </p:txBody>
      </p:sp>
    </p:spTree>
    <p:extLst>
      <p:ext uri="{BB962C8B-B14F-4D97-AF65-F5344CB8AC3E}">
        <p14:creationId xmlns:p14="http://schemas.microsoft.com/office/powerpoint/2010/main" val="301072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17</a:t>
            </a:fld>
            <a:endParaRPr lang="en-US"/>
          </a:p>
        </p:txBody>
      </p:sp>
    </p:spTree>
    <p:extLst>
      <p:ext uri="{BB962C8B-B14F-4D97-AF65-F5344CB8AC3E}">
        <p14:creationId xmlns:p14="http://schemas.microsoft.com/office/powerpoint/2010/main" val="112582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18</a:t>
            </a:fld>
            <a:endParaRPr lang="en-US"/>
          </a:p>
        </p:txBody>
      </p:sp>
    </p:spTree>
    <p:extLst>
      <p:ext uri="{BB962C8B-B14F-4D97-AF65-F5344CB8AC3E}">
        <p14:creationId xmlns:p14="http://schemas.microsoft.com/office/powerpoint/2010/main" val="364082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19</a:t>
            </a:fld>
            <a:endParaRPr lang="en-US"/>
          </a:p>
        </p:txBody>
      </p:sp>
    </p:spTree>
    <p:extLst>
      <p:ext uri="{BB962C8B-B14F-4D97-AF65-F5344CB8AC3E}">
        <p14:creationId xmlns:p14="http://schemas.microsoft.com/office/powerpoint/2010/main" val="197258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2</a:t>
            </a:fld>
            <a:endParaRPr lang="en-US"/>
          </a:p>
        </p:txBody>
      </p:sp>
    </p:spTree>
    <p:extLst>
      <p:ext uri="{BB962C8B-B14F-4D97-AF65-F5344CB8AC3E}">
        <p14:creationId xmlns:p14="http://schemas.microsoft.com/office/powerpoint/2010/main" val="3486466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20</a:t>
            </a:fld>
            <a:endParaRPr lang="en-US"/>
          </a:p>
        </p:txBody>
      </p:sp>
    </p:spTree>
    <p:extLst>
      <p:ext uri="{BB962C8B-B14F-4D97-AF65-F5344CB8AC3E}">
        <p14:creationId xmlns:p14="http://schemas.microsoft.com/office/powerpoint/2010/main" val="309421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21</a:t>
            </a:fld>
            <a:endParaRPr lang="en-US"/>
          </a:p>
        </p:txBody>
      </p:sp>
    </p:spTree>
    <p:extLst>
      <p:ext uri="{BB962C8B-B14F-4D97-AF65-F5344CB8AC3E}">
        <p14:creationId xmlns:p14="http://schemas.microsoft.com/office/powerpoint/2010/main" val="338228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22</a:t>
            </a:fld>
            <a:endParaRPr lang="en-US"/>
          </a:p>
        </p:txBody>
      </p:sp>
    </p:spTree>
    <p:extLst>
      <p:ext uri="{BB962C8B-B14F-4D97-AF65-F5344CB8AC3E}">
        <p14:creationId xmlns:p14="http://schemas.microsoft.com/office/powerpoint/2010/main" val="119631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3</a:t>
            </a:fld>
            <a:endParaRPr lang="en-US"/>
          </a:p>
        </p:txBody>
      </p:sp>
    </p:spTree>
    <p:extLst>
      <p:ext uri="{BB962C8B-B14F-4D97-AF65-F5344CB8AC3E}">
        <p14:creationId xmlns:p14="http://schemas.microsoft.com/office/powerpoint/2010/main" val="326156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4</a:t>
            </a:fld>
            <a:endParaRPr lang="en-US"/>
          </a:p>
        </p:txBody>
      </p:sp>
    </p:spTree>
    <p:extLst>
      <p:ext uri="{BB962C8B-B14F-4D97-AF65-F5344CB8AC3E}">
        <p14:creationId xmlns:p14="http://schemas.microsoft.com/office/powerpoint/2010/main" val="118386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5</a:t>
            </a:fld>
            <a:endParaRPr lang="en-US"/>
          </a:p>
        </p:txBody>
      </p:sp>
    </p:spTree>
    <p:extLst>
      <p:ext uri="{BB962C8B-B14F-4D97-AF65-F5344CB8AC3E}">
        <p14:creationId xmlns:p14="http://schemas.microsoft.com/office/powerpoint/2010/main" val="166295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6</a:t>
            </a:fld>
            <a:endParaRPr lang="en-US"/>
          </a:p>
        </p:txBody>
      </p:sp>
    </p:spTree>
    <p:extLst>
      <p:ext uri="{BB962C8B-B14F-4D97-AF65-F5344CB8AC3E}">
        <p14:creationId xmlns:p14="http://schemas.microsoft.com/office/powerpoint/2010/main" val="92315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7</a:t>
            </a:fld>
            <a:endParaRPr lang="en-US"/>
          </a:p>
        </p:txBody>
      </p:sp>
    </p:spTree>
    <p:extLst>
      <p:ext uri="{BB962C8B-B14F-4D97-AF65-F5344CB8AC3E}">
        <p14:creationId xmlns:p14="http://schemas.microsoft.com/office/powerpoint/2010/main" val="226726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8</a:t>
            </a:fld>
            <a:endParaRPr lang="en-US"/>
          </a:p>
        </p:txBody>
      </p:sp>
    </p:spTree>
    <p:extLst>
      <p:ext uri="{BB962C8B-B14F-4D97-AF65-F5344CB8AC3E}">
        <p14:creationId xmlns:p14="http://schemas.microsoft.com/office/powerpoint/2010/main" val="325425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48961-42B9-A946-A482-7ED2CB0B1312}" type="slidenum">
              <a:rPr lang="en-US" smtClean="0"/>
              <a:t>9</a:t>
            </a:fld>
            <a:endParaRPr lang="en-US"/>
          </a:p>
        </p:txBody>
      </p:sp>
    </p:spTree>
    <p:extLst>
      <p:ext uri="{BB962C8B-B14F-4D97-AF65-F5344CB8AC3E}">
        <p14:creationId xmlns:p14="http://schemas.microsoft.com/office/powerpoint/2010/main" val="84599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3">
            <a:extLst>
              <a:ext uri="{FF2B5EF4-FFF2-40B4-BE49-F238E27FC236}">
                <a16:creationId xmlns:a16="http://schemas.microsoft.com/office/drawing/2014/main" id="{A56BEDE4-2A1B-454C-92C7-B058B2CEC424}"/>
              </a:ext>
            </a:extLst>
          </p:cNvPr>
          <p:cNvSpPr>
            <a:spLocks noGrp="1"/>
          </p:cNvSpPr>
          <p:nvPr>
            <p:ph type="sldNum" sz="quarter" idx="12"/>
          </p:nvPr>
        </p:nvSpPr>
        <p:spPr>
          <a:xfrm>
            <a:off x="124527" y="6394851"/>
            <a:ext cx="2057400" cy="365125"/>
          </a:xfrm>
          <a:prstGeom prst="rect">
            <a:avLst/>
          </a:prstGeom>
        </p:spPr>
        <p:txBody>
          <a:bodyPr/>
          <a:lstStyle>
            <a:lvl1pPr algn="l">
              <a:defRPr b="0" i="0">
                <a:solidFill>
                  <a:srgbClr val="74E7A5"/>
                </a:solidFill>
                <a:latin typeface="Calibri" panose="020F0502020204030204" pitchFamily="34" charset="0"/>
                <a:cs typeface="Calibri" panose="020F0502020204030204" pitchFamily="34" charset="0"/>
              </a:defRPr>
            </a:lvl1pPr>
          </a:lstStyle>
          <a:p>
            <a:fld id="{75C8B3CE-9B02-4445-BF7C-E49BCA7F55F1}" type="slidenum">
              <a:rPr lang="en-US" smtClean="0"/>
              <a:pPr/>
              <a:t>‹#›</a:t>
            </a:fld>
            <a:endParaRPr lang="en-US"/>
          </a:p>
        </p:txBody>
      </p:sp>
    </p:spTree>
    <p:extLst>
      <p:ext uri="{BB962C8B-B14F-4D97-AF65-F5344CB8AC3E}">
        <p14:creationId xmlns:p14="http://schemas.microsoft.com/office/powerpoint/2010/main" val="306480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132755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197070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
                <a:cs typeface="Gill Sans" panose="020B0502020104020203" pitchFamily="34" charset="-79"/>
              </a:defRPr>
            </a:lvl1pPr>
            <a:lvl2pPr>
              <a:defRPr b="0" i="0">
                <a:latin typeface=""/>
                <a:cs typeface="Gill Sans" panose="020B0502020104020203" pitchFamily="34" charset="-79"/>
              </a:defRPr>
            </a:lvl2pPr>
            <a:lvl3pPr>
              <a:defRPr b="0" i="0">
                <a:latin typeface=""/>
                <a:cs typeface="Gill Sans" panose="020B0502020104020203" pitchFamily="34" charset="-79"/>
              </a:defRPr>
            </a:lvl3pPr>
            <a:lvl4pPr>
              <a:defRPr b="0" i="0">
                <a:latin typeface=""/>
                <a:cs typeface="Gill Sans" panose="020B0502020104020203" pitchFamily="34" charset="-79"/>
              </a:defRPr>
            </a:lvl4pPr>
            <a:lvl5pPr>
              <a:defRPr b="0" i="0">
                <a:latin typeface=""/>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01E7F006-37B2-B945-B516-44FFED569A41}"/>
              </a:ext>
            </a:extLst>
          </p:cNvPr>
          <p:cNvSpPr>
            <a:spLocks noGrp="1"/>
          </p:cNvSpPr>
          <p:nvPr>
            <p:ph type="sldNum" sz="quarter" idx="12"/>
          </p:nvPr>
        </p:nvSpPr>
        <p:spPr>
          <a:xfrm>
            <a:off x="124527" y="6394851"/>
            <a:ext cx="2057400" cy="365125"/>
          </a:xfrm>
          <a:prstGeom prst="rect">
            <a:avLst/>
          </a:prstGeom>
        </p:spPr>
        <p:txBody>
          <a:bodyPr/>
          <a:lstStyle>
            <a:lvl1pPr algn="l">
              <a:defRPr b="0" i="0">
                <a:solidFill>
                  <a:srgbClr val="74E7A5"/>
                </a:solidFill>
                <a:latin typeface="Calibri" panose="020F0502020204030204" pitchFamily="34" charset="0"/>
                <a:cs typeface="Calibri" panose="020F0502020204030204" pitchFamily="34" charset="0"/>
              </a:defRPr>
            </a:lvl1pPr>
          </a:lstStyle>
          <a:p>
            <a:fld id="{75C8B3CE-9B02-4445-BF7C-E49BCA7F55F1}" type="slidenum">
              <a:rPr lang="en-US" smtClean="0"/>
              <a:pPr/>
              <a:t>‹#›</a:t>
            </a:fld>
            <a:endParaRPr lang="en-US"/>
          </a:p>
        </p:txBody>
      </p:sp>
    </p:spTree>
    <p:extLst>
      <p:ext uri="{BB962C8B-B14F-4D97-AF65-F5344CB8AC3E}">
        <p14:creationId xmlns:p14="http://schemas.microsoft.com/office/powerpoint/2010/main" val="323083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3">
            <a:extLst>
              <a:ext uri="{FF2B5EF4-FFF2-40B4-BE49-F238E27FC236}">
                <a16:creationId xmlns:a16="http://schemas.microsoft.com/office/drawing/2014/main" id="{7EF63745-4711-374F-BE16-BA1E54F1C605}"/>
              </a:ext>
            </a:extLst>
          </p:cNvPr>
          <p:cNvSpPr>
            <a:spLocks noGrp="1"/>
          </p:cNvSpPr>
          <p:nvPr>
            <p:ph type="sldNum" sz="quarter" idx="12"/>
          </p:nvPr>
        </p:nvSpPr>
        <p:spPr>
          <a:xfrm>
            <a:off x="124527" y="6394851"/>
            <a:ext cx="2057400" cy="365125"/>
          </a:xfrm>
          <a:prstGeom prst="rect">
            <a:avLst/>
          </a:prstGeom>
        </p:spPr>
        <p:txBody>
          <a:bodyPr/>
          <a:lstStyle>
            <a:lvl1pPr algn="l">
              <a:defRPr b="0" i="0">
                <a:solidFill>
                  <a:srgbClr val="74E7A5"/>
                </a:solidFill>
                <a:latin typeface="Calibri" panose="020F0502020204030204" pitchFamily="34" charset="0"/>
                <a:cs typeface="Calibri" panose="020F0502020204030204" pitchFamily="34" charset="0"/>
              </a:defRPr>
            </a:lvl1pPr>
          </a:lstStyle>
          <a:p>
            <a:fld id="{75C8B3CE-9B02-4445-BF7C-E49BCA7F55F1}" type="slidenum">
              <a:rPr lang="en-US" smtClean="0"/>
              <a:pPr/>
              <a:t>‹#›</a:t>
            </a:fld>
            <a:endParaRPr lang="en-US"/>
          </a:p>
        </p:txBody>
      </p:sp>
    </p:spTree>
    <p:extLst>
      <p:ext uri="{BB962C8B-B14F-4D97-AF65-F5344CB8AC3E}">
        <p14:creationId xmlns:p14="http://schemas.microsoft.com/office/powerpoint/2010/main" val="368041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193314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360555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104958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6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396848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C8B3CE-9B02-4445-BF7C-E49BCA7F55F1}" type="slidenum">
              <a:rPr lang="en-US" smtClean="0"/>
              <a:t>‹#›</a:t>
            </a:fld>
            <a:endParaRPr lang="en-US"/>
          </a:p>
        </p:txBody>
      </p:sp>
    </p:spTree>
    <p:extLst>
      <p:ext uri="{BB962C8B-B14F-4D97-AF65-F5344CB8AC3E}">
        <p14:creationId xmlns:p14="http://schemas.microsoft.com/office/powerpoint/2010/main" val="246477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457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8CB32-BBC9-104D-9EE1-9FC8285D5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35677B-3D9F-3147-B220-D0A4D3EA9016}"/>
              </a:ext>
            </a:extLst>
          </p:cNvPr>
          <p:cNvSpPr txBox="1"/>
          <p:nvPr/>
        </p:nvSpPr>
        <p:spPr>
          <a:xfrm>
            <a:off x="1394732" y="1181566"/>
            <a:ext cx="7388754" cy="1937453"/>
          </a:xfrm>
          <a:prstGeom prst="rect">
            <a:avLst/>
          </a:prstGeom>
          <a:noFill/>
        </p:spPr>
        <p:txBody>
          <a:bodyPr wrap="none" rtlCol="0">
            <a:spAutoFit/>
          </a:bodyPr>
          <a:lstStyle/>
          <a:p>
            <a:pPr algn="r">
              <a:lnSpc>
                <a:spcPct val="150000"/>
              </a:lnSpc>
            </a:pPr>
            <a:r>
              <a:rPr lang="en-US" sz="6200" b="1" spc="120">
                <a:solidFill>
                  <a:schemeClr val="bg1"/>
                </a:solidFill>
                <a:latin typeface="Calibri" panose="020F0502020204030204" pitchFamily="34" charset="0"/>
                <a:cs typeface="Calibri" panose="020F0502020204030204" pitchFamily="34" charset="0"/>
              </a:rPr>
              <a:t>Building a Pitch Deck</a:t>
            </a:r>
            <a:endParaRPr lang="en-US" sz="6200" spc="120">
              <a:solidFill>
                <a:schemeClr val="bg1"/>
              </a:solidFill>
              <a:latin typeface="Calibri" panose="020F0502020204030204" pitchFamily="34" charset="0"/>
              <a:cs typeface="Calibri" panose="020F0502020204030204" pitchFamily="34" charset="0"/>
            </a:endParaRPr>
          </a:p>
          <a:p>
            <a:pPr algn="r">
              <a:lnSpc>
                <a:spcPct val="150000"/>
              </a:lnSpc>
            </a:pPr>
            <a:endParaRPr lang="en-US" sz="2000" spc="12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57F3B9-186D-0944-A808-615533570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57" y="5040744"/>
            <a:ext cx="2196744" cy="1281432"/>
          </a:xfrm>
          <a:prstGeom prst="rect">
            <a:avLst/>
          </a:prstGeom>
        </p:spPr>
      </p:pic>
      <p:sp>
        <p:nvSpPr>
          <p:cNvPr id="7" name="TextBox 6">
            <a:extLst>
              <a:ext uri="{FF2B5EF4-FFF2-40B4-BE49-F238E27FC236}">
                <a16:creationId xmlns:a16="http://schemas.microsoft.com/office/drawing/2014/main" id="{9B50CF0E-FA29-5933-627B-163E887ED048}"/>
              </a:ext>
            </a:extLst>
          </p:cNvPr>
          <p:cNvSpPr txBox="1"/>
          <p:nvPr/>
        </p:nvSpPr>
        <p:spPr>
          <a:xfrm>
            <a:off x="4069080" y="2456883"/>
            <a:ext cx="4714406" cy="707886"/>
          </a:xfrm>
          <a:prstGeom prst="rect">
            <a:avLst/>
          </a:prstGeom>
          <a:noFill/>
        </p:spPr>
        <p:txBody>
          <a:bodyPr wrap="square">
            <a:spAutoFit/>
          </a:bodyPr>
          <a:lstStyle/>
          <a:p>
            <a:pPr algn="r"/>
            <a:r>
              <a:rPr lang="en-US" sz="2000" i="1">
                <a:solidFill>
                  <a:schemeClr val="bg1"/>
                </a:solidFill>
                <a:latin typeface="Calibri" panose="020F0502020204030204" pitchFamily="34" charset="0"/>
                <a:ea typeface="Calibri" panose="020F0502020204030204" pitchFamily="34" charset="0"/>
                <a:cs typeface="Times New Roman" panose="02020603050405020304" pitchFamily="18" charset="0"/>
              </a:rPr>
              <a:t>G</a:t>
            </a:r>
            <a:r>
              <a:rPr lang="en-US" sz="2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uidance for crafting a clear, concise, and compelling presentation for investors</a:t>
            </a:r>
            <a:endParaRPr lang="en-US" sz="2000" i="1" spc="12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10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 Model 7&#10;Template by PitchDeckCoach.com&#10;We take a 10% commission on each transaction.&#10;TRIPS W/AB&amp;B&#10;Share of Market...">
            <a:extLst>
              <a:ext uri="{FF2B5EF4-FFF2-40B4-BE49-F238E27FC236}">
                <a16:creationId xmlns:a16="http://schemas.microsoft.com/office/drawing/2014/main" id="{B7927FA8-97A7-C16F-7A88-E3F427948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108" y="1388020"/>
            <a:ext cx="5792286" cy="4349083"/>
          </a:xfrm>
          <a:prstGeom prst="rect">
            <a:avLst/>
          </a:prstGeom>
          <a:noFill/>
          <a:ln>
            <a:solidFill>
              <a:schemeClr val="accent1"/>
            </a:solidFill>
          </a:ln>
        </p:spPr>
      </p:pic>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Business Model</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4">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3" name="TextBox 2">
            <a:extLst>
              <a:ext uri="{FF2B5EF4-FFF2-40B4-BE49-F238E27FC236}">
                <a16:creationId xmlns:a16="http://schemas.microsoft.com/office/drawing/2014/main" id="{4A0B9BDB-1707-D114-154A-485EACA93E2D}"/>
              </a:ext>
            </a:extLst>
          </p:cNvPr>
          <p:cNvSpPr txBox="1"/>
          <p:nvPr/>
        </p:nvSpPr>
        <p:spPr>
          <a:xfrm>
            <a:off x="720437" y="1275753"/>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9" name="TextBox 8">
            <a:extLst>
              <a:ext uri="{FF2B5EF4-FFF2-40B4-BE49-F238E27FC236}">
                <a16:creationId xmlns:a16="http://schemas.microsoft.com/office/drawing/2014/main" id="{A4609024-BAC2-AE0D-9C34-E847766622F2}"/>
              </a:ext>
            </a:extLst>
          </p:cNvPr>
          <p:cNvSpPr txBox="1"/>
          <p:nvPr/>
        </p:nvSpPr>
        <p:spPr>
          <a:xfrm>
            <a:off x="1536154" y="5729698"/>
            <a:ext cx="606824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AirBnB</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(then </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AirBed&amp;Breakfast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www.alexanderjarvis.com</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airbnb</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-seed-pitch-deck/</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0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Customer Acquisition </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376737"/>
            <a:ext cx="7902402" cy="43570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Both quantitative and qualitative input is necessary here.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have you learned through customer discovery?</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Who exactly are you targeting and how are you going to get their attention? </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If you already have traction, here is a good place to show it!</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However, many mature companies raising later-stage rounds create separate traction slides. </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Identify exactly who has the purchasing power.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you’re selling a medical product, explain how you’re going to convince the buyer for a major hospital system that your solution is more valuable than the alternatives.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An estimate of the cost of your acquisition strategy per customer would be valuable here, but again, this is hard to estimate accurately.  Make a logical assumption and be able to explain it. </a:t>
            </a:r>
          </a:p>
          <a:p>
            <a:pPr>
              <a:lnSpc>
                <a:spcPct val="100000"/>
              </a:lnSpc>
              <a:spcBef>
                <a:spcPts val="0"/>
              </a:spcBef>
              <a:spcAft>
                <a:spcPts val="800"/>
              </a:spcAft>
              <a:buClr>
                <a:srgbClr val="00B050"/>
              </a:buClr>
              <a:buFont typeface="Wingdings" pitchFamily="2" charset="2"/>
              <a:buChar char="§"/>
            </a:pP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80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Customer Acquisition </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10" name="Picture 9" descr="4/10/2017 13&#10;making it easy to be&#10;a great dog owner.&#10;Marketing with a mission&#10;2. Rescues/shelters&#10;•Slow, consistent&#10;acquis...">
            <a:extLst>
              <a:ext uri="{FF2B5EF4-FFF2-40B4-BE49-F238E27FC236}">
                <a16:creationId xmlns:a16="http://schemas.microsoft.com/office/drawing/2014/main" id="{D385C538-24B5-9408-89BC-681C8E81FCB8}"/>
              </a:ext>
            </a:extLst>
          </p:cNvPr>
          <p:cNvPicPr>
            <a:picLocks noChangeAspect="1"/>
          </p:cNvPicPr>
          <p:nvPr/>
        </p:nvPicPr>
        <p:blipFill rotWithShape="1">
          <a:blip r:embed="rId4">
            <a:extLst>
              <a:ext uri="{28A0092B-C50C-407E-A947-70E740481C1C}">
                <a14:useLocalDpi xmlns:a14="http://schemas.microsoft.com/office/drawing/2010/main" val="0"/>
              </a:ext>
            </a:extLst>
          </a:blip>
          <a:srcRect l="2397" t="6278" r="2595"/>
          <a:stretch/>
        </p:blipFill>
        <p:spPr bwMode="auto">
          <a:xfrm>
            <a:off x="845116" y="1517310"/>
            <a:ext cx="7578448" cy="4156934"/>
          </a:xfrm>
          <a:prstGeom prst="rect">
            <a:avLst/>
          </a:prstGeom>
          <a:noFill/>
          <a:ln>
            <a:solidFill>
              <a:schemeClr val="tx1"/>
            </a:solidFill>
          </a:ln>
        </p:spPr>
      </p:pic>
      <p:sp>
        <p:nvSpPr>
          <p:cNvPr id="3" name="TextBox 2">
            <a:extLst>
              <a:ext uri="{FF2B5EF4-FFF2-40B4-BE49-F238E27FC236}">
                <a16:creationId xmlns:a16="http://schemas.microsoft.com/office/drawing/2014/main" id="{03EEA272-FCC0-E948-B1EB-05B6CF8965B4}"/>
              </a:ext>
            </a:extLst>
          </p:cNvPr>
          <p:cNvSpPr txBox="1"/>
          <p:nvPr/>
        </p:nvSpPr>
        <p:spPr>
          <a:xfrm>
            <a:off x="720437" y="1142191"/>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4" name="TextBox 3">
            <a:extLst>
              <a:ext uri="{FF2B5EF4-FFF2-40B4-BE49-F238E27FC236}">
                <a16:creationId xmlns:a16="http://schemas.microsoft.com/office/drawing/2014/main" id="{16ED4E68-D174-F7BA-F294-321423DFDB60}"/>
              </a:ext>
            </a:extLst>
          </p:cNvPr>
          <p:cNvSpPr txBox="1"/>
          <p:nvPr/>
        </p:nvSpPr>
        <p:spPr>
          <a:xfrm>
            <a:off x="3829623" y="5674244"/>
            <a:ext cx="4572000" cy="257891"/>
          </a:xfrm>
          <a:prstGeom prst="rect">
            <a:avLst/>
          </a:prstGeom>
          <a:noFill/>
        </p:spPr>
        <p:txBody>
          <a:bodyPr wrap="square">
            <a:spAutoFit/>
          </a:bodyPr>
          <a:lstStyle/>
          <a:p>
            <a:pPr marL="171450" indent="0" algn="r">
              <a:lnSpc>
                <a:spcPct val="150000"/>
              </a:lnSpc>
              <a:spcBef>
                <a:spcPts val="0"/>
              </a:spcBef>
              <a:buClr>
                <a:srgbClr val="00B050"/>
              </a:buClr>
              <a:buNone/>
            </a:pP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Puptimize</a:t>
            </a:r>
            <a:r>
              <a:rPr lang="en-US" sz="800" i="1">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/DJTodd1/2017-puptimize-pitch-deck-4-717</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38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Operations Roadmap</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489753"/>
            <a:ext cx="7902402" cy="42440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Are you building a product or a company?  Develop your roadmap. </a:t>
            </a:r>
          </a:p>
          <a:p>
            <a:pPr lvl="1">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it’s the latter, how are you going to build a company around this idea?  How long will that take you?  How much of it will you accomplish within the current capital raise?  How many people will you need?</a:t>
            </a:r>
          </a:p>
          <a:p>
            <a:pPr lvl="1">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Be prepared to explain WHY this is the optimal road map.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Don’t pitch a software solution and simultaneously tell investors that you didn’t realize you might need to hire a programmer at some point.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Explain how you determined the future needs of the business, how you prioritized those needs, how you plan to incentivize people to join your team.</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is the capital pathway from here?  Tip, businesses usually need more money and take more time than expected, but don’t be too aggressive with your assumptions here. </a:t>
            </a:r>
          </a:p>
          <a:p>
            <a:pPr marL="285750" lvl="1"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a:lnSpc>
                <a:spcPct val="100000"/>
              </a:lnSpc>
              <a:spcBef>
                <a:spcPts val="0"/>
              </a:spcBef>
              <a:spcAft>
                <a:spcPts val="800"/>
              </a:spcAft>
              <a:buClr>
                <a:srgbClr val="00B050"/>
              </a:buClr>
              <a:buFont typeface="Wingdings" pitchFamily="2" charset="2"/>
              <a:buChar char="§"/>
            </a:pP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05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a:extLst>
              <a:ext uri="{FF2B5EF4-FFF2-40B4-BE49-F238E27FC236}">
                <a16:creationId xmlns:a16="http://schemas.microsoft.com/office/drawing/2014/main" id="{DAD481B2-9500-1769-DC0E-EB8E362A9AE7}"/>
              </a:ext>
            </a:extLst>
          </p:cNvPr>
          <p:cNvPicPr>
            <a:picLocks noChangeAspect="1"/>
          </p:cNvPicPr>
          <p:nvPr/>
        </p:nvPicPr>
        <p:blipFill rotWithShape="1">
          <a:blip r:embed="rId3">
            <a:extLst>
              <a:ext uri="{28A0092B-C50C-407E-A947-70E740481C1C}">
                <a14:useLocalDpi xmlns:a14="http://schemas.microsoft.com/office/drawing/2010/main" val="0"/>
              </a:ext>
            </a:extLst>
          </a:blip>
          <a:srcRect l="2758" r="3069" b="6142"/>
          <a:stretch/>
        </p:blipFill>
        <p:spPr bwMode="auto">
          <a:xfrm>
            <a:off x="822184" y="1511523"/>
            <a:ext cx="7499632" cy="4138328"/>
          </a:xfrm>
          <a:prstGeom prst="rect">
            <a:avLst/>
          </a:prstGeom>
          <a:noFill/>
          <a:ln>
            <a:solidFill>
              <a:schemeClr val="tx1"/>
            </a:solidFill>
          </a:ln>
        </p:spPr>
      </p:pic>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Operations Roadmap</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4">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3" name="TextBox 2">
            <a:extLst>
              <a:ext uri="{FF2B5EF4-FFF2-40B4-BE49-F238E27FC236}">
                <a16:creationId xmlns:a16="http://schemas.microsoft.com/office/drawing/2014/main" id="{35D4BBA4-5271-F98A-232C-D8EC1BC9425A}"/>
              </a:ext>
            </a:extLst>
          </p:cNvPr>
          <p:cNvSpPr txBox="1"/>
          <p:nvPr/>
        </p:nvSpPr>
        <p:spPr>
          <a:xfrm>
            <a:off x="720437" y="1142191"/>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0" name="TextBox 9">
            <a:extLst>
              <a:ext uri="{FF2B5EF4-FFF2-40B4-BE49-F238E27FC236}">
                <a16:creationId xmlns:a16="http://schemas.microsoft.com/office/drawing/2014/main" id="{61469C11-A72B-FCE1-9EDB-796C1DCBA0C2}"/>
              </a:ext>
            </a:extLst>
          </p:cNvPr>
          <p:cNvSpPr txBox="1"/>
          <p:nvPr/>
        </p:nvSpPr>
        <p:spPr>
          <a:xfrm>
            <a:off x="3749816" y="5627864"/>
            <a:ext cx="457200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a:t>
            </a:r>
            <a:r>
              <a:rPr lang="en-US" sz="800" i="1">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MathildeCollin</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/front-series-a-deck-64596550</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00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C40808-E287-DBF5-FE67-CC036B72A26D}"/>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Team</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8" y="1325366"/>
            <a:ext cx="8281155" cy="44084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Descriptions of your team should demonstrate why these individuals have been selected to help you deliver on the value creation strategy you’ve outlined.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Do include founders, management, board of directors, board of advisors</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Do </a:t>
            </a:r>
            <a:r>
              <a:rPr lang="en-US" sz="1600" b="1">
                <a:latin typeface="Calibri" panose="020F0502020204030204" pitchFamily="34" charset="0"/>
                <a:cs typeface="Times New Roman" panose="02020603050405020304" pitchFamily="18" charset="0"/>
              </a:rPr>
              <a:t>NOT</a:t>
            </a:r>
            <a:r>
              <a:rPr lang="en-US" sz="1600">
                <a:latin typeface="Calibri" panose="020F0502020204030204" pitchFamily="34" charset="0"/>
                <a:cs typeface="Times New Roman" panose="02020603050405020304" pitchFamily="18" charset="0"/>
              </a:rPr>
              <a:t> include a bunch of people that have fancy titles that you’ve had only limited interactions with or don’t have actual buy-in to your company. </a:t>
            </a:r>
          </a:p>
          <a:p>
            <a:pPr marL="685800" lvl="2">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ct val="100000"/>
              </a:lnSpc>
              <a:spcBef>
                <a:spcPts val="0"/>
              </a:spcBef>
              <a:spcAft>
                <a:spcPts val="0"/>
              </a:spcAft>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Investors’ willingness to pay staff changes as a company matures.  In the early days, they will want to pay for the minimum number of people needed to adequately test the proposed business thesis. </a:t>
            </a:r>
          </a:p>
          <a:p>
            <a:pPr marL="685800" lvl="2">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Articulate how the founder team works together – who makes the final decisions?</a:t>
            </a:r>
          </a:p>
          <a:p>
            <a:pPr marL="685800" lvl="2">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ct val="100000"/>
              </a:lnSpc>
              <a:spcBef>
                <a:spcPts val="0"/>
              </a:spcBef>
              <a:spcAft>
                <a:spcPts val="0"/>
              </a:spcAft>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Pro tip: If you’re husband/wife, mother/daughter, brother/sister team, or related in any way, be able to explain what happens to your Thanksgiving celebration if this business fails!</a:t>
            </a: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41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Team</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EC34A1F-37C1-6382-C745-7195F61568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4067" y="1185458"/>
            <a:ext cx="6050254" cy="4567349"/>
          </a:xfrm>
          <a:prstGeom prst="rect">
            <a:avLst/>
          </a:prstGeom>
          <a:noFill/>
          <a:ln>
            <a:noFill/>
          </a:ln>
        </p:spPr>
      </p:pic>
      <p:sp>
        <p:nvSpPr>
          <p:cNvPr id="3" name="TextBox 2">
            <a:extLst>
              <a:ext uri="{FF2B5EF4-FFF2-40B4-BE49-F238E27FC236}">
                <a16:creationId xmlns:a16="http://schemas.microsoft.com/office/drawing/2014/main" id="{9E44E4B9-D56E-142A-0ED4-8EBD1485EA79}"/>
              </a:ext>
            </a:extLst>
          </p:cNvPr>
          <p:cNvSpPr txBox="1"/>
          <p:nvPr/>
        </p:nvSpPr>
        <p:spPr>
          <a:xfrm>
            <a:off x="720437" y="1142191"/>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0" name="TextBox 9">
            <a:extLst>
              <a:ext uri="{FF2B5EF4-FFF2-40B4-BE49-F238E27FC236}">
                <a16:creationId xmlns:a16="http://schemas.microsoft.com/office/drawing/2014/main" id="{F53665A8-2938-57F9-AA35-7344FDA1098C}"/>
              </a:ext>
            </a:extLst>
          </p:cNvPr>
          <p:cNvSpPr txBox="1"/>
          <p:nvPr/>
        </p:nvSpPr>
        <p:spPr>
          <a:xfrm>
            <a:off x="1612882" y="5752807"/>
            <a:ext cx="6281439"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Airbnb: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medium.com</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pitchdecks</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/pitch-deck-teardown-airbnb-df213beab2ce </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96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6BD5C-5161-1DEC-293E-935082BEB3E6}"/>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Unit Economics &amp; KPIs</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345914"/>
            <a:ext cx="8338006" cy="47774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This may call for its own slide </a:t>
            </a:r>
            <a:r>
              <a:rPr lang="en-US" sz="1600">
                <a:latin typeface="Calibri" panose="020F0502020204030204" pitchFamily="34" charset="0"/>
                <a:cs typeface="Times New Roman" panose="02020603050405020304" pitchFamily="18" charset="0"/>
              </a:rPr>
              <a:t>if you choose not to include this information in the Business Model section, have a later-stage company and can provide data driven statistics, or simply choose to do so.</a:t>
            </a:r>
          </a:p>
          <a:p>
            <a:pPr marL="285750" lvl="1"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ts val="176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Specifics are needed, even if they aren’t set in stone.  Consider a combination of the following:</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Customer Lifetime Value (LTV)</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Customer Acquisition Cost (CAC)</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Customer Churn</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Purchase Frequency</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Annual recurring revenue (ARR)</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Per Unit Revenue</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Unit Production Cost</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ts val="176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Milestones</a:t>
            </a:r>
          </a:p>
          <a:p>
            <a:pPr marL="742950" marR="0" lvl="2" indent="-28575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Current round milestones &amp; ultimate milestones</a:t>
            </a:r>
          </a:p>
          <a:p>
            <a:pPr marL="742950" marR="0" lvl="2" indent="-28575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these don’t match earlier statements that outline your total addressable market, capital and time needs, and other sections, investors will notice. </a:t>
            </a:r>
          </a:p>
        </p:txBody>
      </p:sp>
    </p:spTree>
    <p:extLst>
      <p:ext uri="{BB962C8B-B14F-4D97-AF65-F5344CB8AC3E}">
        <p14:creationId xmlns:p14="http://schemas.microsoft.com/office/powerpoint/2010/main" val="265245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Unit Economics &amp; KPIs</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4" name="Picture 3" descr="Chart, line chart&#10;&#10;Description automatically generated">
            <a:extLst>
              <a:ext uri="{FF2B5EF4-FFF2-40B4-BE49-F238E27FC236}">
                <a16:creationId xmlns:a16="http://schemas.microsoft.com/office/drawing/2014/main" id="{90D99535-104A-067D-E42C-3B9268B0EDCC}"/>
              </a:ext>
            </a:extLst>
          </p:cNvPr>
          <p:cNvPicPr>
            <a:picLocks noChangeAspect="1"/>
          </p:cNvPicPr>
          <p:nvPr/>
        </p:nvPicPr>
        <p:blipFill rotWithShape="1">
          <a:blip r:embed="rId4">
            <a:extLst>
              <a:ext uri="{28A0092B-C50C-407E-A947-70E740481C1C}">
                <a14:useLocalDpi xmlns:a14="http://schemas.microsoft.com/office/drawing/2010/main" val="0"/>
              </a:ext>
            </a:extLst>
          </a:blip>
          <a:srcRect l="1669" r="3070" b="13878"/>
          <a:stretch/>
        </p:blipFill>
        <p:spPr bwMode="auto">
          <a:xfrm>
            <a:off x="764827" y="1484218"/>
            <a:ext cx="7519198" cy="4205929"/>
          </a:xfrm>
          <a:prstGeom prst="rect">
            <a:avLst/>
          </a:prstGeom>
          <a:noFill/>
          <a:ln>
            <a:solidFill>
              <a:schemeClr val="tx1"/>
            </a:solidFill>
          </a:ln>
        </p:spPr>
      </p:pic>
      <p:sp>
        <p:nvSpPr>
          <p:cNvPr id="3" name="TextBox 2">
            <a:extLst>
              <a:ext uri="{FF2B5EF4-FFF2-40B4-BE49-F238E27FC236}">
                <a16:creationId xmlns:a16="http://schemas.microsoft.com/office/drawing/2014/main" id="{C2A1A668-7564-848F-89E0-DE91070EF8F0}"/>
              </a:ext>
            </a:extLst>
          </p:cNvPr>
          <p:cNvSpPr txBox="1"/>
          <p:nvPr/>
        </p:nvSpPr>
        <p:spPr>
          <a:xfrm>
            <a:off x="625289" y="1071794"/>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5" name="TextBox 4">
            <a:extLst>
              <a:ext uri="{FF2B5EF4-FFF2-40B4-BE49-F238E27FC236}">
                <a16:creationId xmlns:a16="http://schemas.microsoft.com/office/drawing/2014/main" id="{42D3ED24-1399-8256-1FED-35FCC2DC3418}"/>
              </a:ext>
            </a:extLst>
          </p:cNvPr>
          <p:cNvSpPr txBox="1"/>
          <p:nvPr/>
        </p:nvSpPr>
        <p:spPr>
          <a:xfrm>
            <a:off x="3712025" y="5655631"/>
            <a:ext cx="457200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MathildeCollin</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/front-series-a-deck-64596550</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53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D2A1FF-95B3-6AD1-E2DC-62EF322E9299}"/>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Call To Action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345915"/>
            <a:ext cx="7902402" cy="43878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Why are we here? What are you asking for?</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round is it (Pre-seed, Seed, Series A, etc.)?</a:t>
            </a:r>
          </a:p>
          <a:p>
            <a:pPr marL="742950" marR="0" lvl="2" indent="-28575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How much money do you need?</a:t>
            </a:r>
          </a:p>
          <a:p>
            <a:pPr marL="742950" marR="0" lvl="2" indent="-28575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Do you already have commitments?  If so, how much?</a:t>
            </a:r>
          </a:p>
          <a:p>
            <a:pPr marL="742950" marR="0" lvl="2" indent="-28575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Are you looking for a lead investor or co-investors?  If you have a lead, what are the terms of the round?</a:t>
            </a:r>
          </a:p>
          <a:p>
            <a:pPr marL="742950" lvl="2" indent="-285750">
              <a:lnSpc>
                <a:spcPct val="100000"/>
              </a:lnSpc>
              <a:spcBef>
                <a:spcPts val="0"/>
              </a:spcBef>
              <a:buClr>
                <a:srgbClr val="00B050"/>
              </a:buClr>
              <a:buFont typeface="Wingdings" pitchFamily="2" charset="2"/>
              <a:buChar char="§"/>
            </a:pPr>
            <a:endParaRPr lang="en-US" sz="1800" b="1">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WHY DO YOU NEED THIS MONEY?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Clearly articulating your intended use of the dollars raised is critical.  Providing an excel document with a Use of Funds breakdown within the pitch is a great way to do this. </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Don’t put this into writing anywhere</a:t>
            </a:r>
            <a:r>
              <a:rPr lang="en-US" sz="1800">
                <a:latin typeface="Calibri" panose="020F0502020204030204" pitchFamily="34" charset="0"/>
                <a:cs typeface="Times New Roman" panose="02020603050405020304" pitchFamily="18" charset="0"/>
              </a:rPr>
              <a:t>, but a smart founder will woo their investor a bit here.  Tell them why they are the best investor for your product and why you want them to be on your cap table more than anyone else. Everyone wants to feel valued, and you’re selling something here!  </a:t>
            </a:r>
          </a:p>
          <a:p>
            <a:pPr marL="285750" lvl="1"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84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F85A7-D7B8-F6FA-BE20-85AD40E143A7}"/>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6" name="Title 5">
            <a:extLst>
              <a:ext uri="{FF2B5EF4-FFF2-40B4-BE49-F238E27FC236}">
                <a16:creationId xmlns:a16="http://schemas.microsoft.com/office/drawing/2014/main" id="{B51CCF44-BD8C-F286-612D-A8DC08D72CF2}"/>
              </a:ext>
            </a:extLst>
          </p:cNvPr>
          <p:cNvSpPr>
            <a:spLocks noGrp="1"/>
          </p:cNvSpPr>
          <p:nvPr>
            <p:ph type="title"/>
          </p:nvPr>
        </p:nvSpPr>
        <p:spPr>
          <a:xfrm>
            <a:off x="545897" y="195278"/>
            <a:ext cx="7886700" cy="835974"/>
          </a:xfrm>
        </p:spPr>
        <p:txBody>
          <a:bodyPr>
            <a:normAutofit/>
          </a:bodyPr>
          <a:lstStyle/>
          <a:p>
            <a:r>
              <a:rPr lang="en-US" b="1">
                <a:solidFill>
                  <a:srgbClr val="1D332C"/>
                </a:solidFill>
                <a:latin typeface="Calibri" panose="020F0502020204030204" pitchFamily="34" charset="0"/>
                <a:cs typeface="Calibri" panose="020F0502020204030204" pitchFamily="34" charset="0"/>
              </a:rPr>
              <a:t>The Hook</a:t>
            </a:r>
          </a:p>
        </p:txBody>
      </p:sp>
      <p:sp>
        <p:nvSpPr>
          <p:cNvPr id="2" name="Content Placeholder 6">
            <a:extLst>
              <a:ext uri="{FF2B5EF4-FFF2-40B4-BE49-F238E27FC236}">
                <a16:creationId xmlns:a16="http://schemas.microsoft.com/office/drawing/2014/main" id="{7892CB0C-A204-3E36-4E4C-4B7E38EC7E43}"/>
              </a:ext>
            </a:extLst>
          </p:cNvPr>
          <p:cNvSpPr>
            <a:spLocks noGrp="1"/>
          </p:cNvSpPr>
          <p:nvPr>
            <p:ph idx="1"/>
          </p:nvPr>
        </p:nvSpPr>
        <p:spPr>
          <a:xfrm>
            <a:off x="605097" y="1004221"/>
            <a:ext cx="7902402" cy="476236"/>
          </a:xfrm>
        </p:spPr>
        <p:txBody>
          <a:bodyPr>
            <a:noAutofit/>
          </a:bodyPr>
          <a:lstStyle/>
          <a:p>
            <a:pPr>
              <a:lnSpc>
                <a:spcPct val="100000"/>
              </a:lnSpc>
              <a:spcBef>
                <a:spcPts val="0"/>
              </a:spcBef>
              <a:buClr>
                <a:srgbClr val="00B050"/>
              </a:buClr>
              <a:buFont typeface="Wingdings" pitchFamily="2" charset="2"/>
              <a:buChar char="§"/>
            </a:pPr>
            <a:r>
              <a:rPr lang="en-US" sz="1800">
                <a:latin typeface="Calibri" panose="020F0502020204030204" pitchFamily="34" charset="0"/>
                <a:cs typeface="Calibri" panose="020F0502020204030204" pitchFamily="34" charset="0"/>
              </a:rPr>
              <a:t>Needs to be simple and catch your audience’s attention.  Resist the urge to include more than the one-sentence description.</a:t>
            </a:r>
            <a:endParaRPr lang="en-US" sz="1800">
              <a:latin typeface="Calibri" panose="020F0502020204030204" pitchFamily="34" charset="0"/>
              <a:cs typeface="Times New Roman" panose="02020603050405020304" pitchFamily="18" charset="0"/>
            </a:endParaRPr>
          </a:p>
          <a:p>
            <a:pPr marL="171450" indent="0">
              <a:lnSpc>
                <a:spcPct val="150000"/>
              </a:lnSpc>
              <a:spcBef>
                <a:spcPts val="0"/>
              </a:spcBef>
              <a:buClr>
                <a:srgbClr val="00B050"/>
              </a:buClr>
              <a:buNone/>
            </a:pPr>
            <a:endParaRPr lang="en-US" sz="1300">
              <a:latin typeface="Calibri" panose="020F0502020204030204" pitchFamily="34" charset="0"/>
              <a:cs typeface="Times New Roman" panose="02020603050405020304" pitchFamily="18" charset="0"/>
            </a:endParaRPr>
          </a:p>
          <a:p>
            <a:pPr marL="0" indent="0">
              <a:lnSpc>
                <a:spcPct val="107000"/>
              </a:lnSpc>
              <a:spcBef>
                <a:spcPts val="0"/>
              </a:spcBef>
              <a:spcAft>
                <a:spcPts val="800"/>
              </a:spcAft>
              <a:buClr>
                <a:srgbClr val="00B050"/>
              </a:buClr>
              <a:buNone/>
            </a:pPr>
            <a:br>
              <a:rPr lang="en-US" sz="1300">
                <a:effectLst/>
                <a:latin typeface="Calibri" panose="020F0502020204030204" pitchFamily="34" charset="0"/>
                <a:ea typeface="Calibri" panose="020F0502020204030204" pitchFamily="34" charset="0"/>
                <a:cs typeface="Times New Roman" panose="02020603050405020304" pitchFamily="18" charset="0"/>
              </a:rPr>
            </a:br>
            <a:endParaRPr lang="en-US" sz="13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08C23C4C-F5D6-1D94-E0DB-C141CB570D62}"/>
              </a:ext>
            </a:extLst>
          </p:cNvPr>
          <p:cNvPicPr>
            <a:picLocks noChangeAspect="1"/>
          </p:cNvPicPr>
          <p:nvPr/>
        </p:nvPicPr>
        <p:blipFill rotWithShape="1">
          <a:blip r:embed="rId4"/>
          <a:srcRect r="1627"/>
          <a:stretch/>
        </p:blipFill>
        <p:spPr bwMode="auto">
          <a:xfrm>
            <a:off x="1963101" y="1883222"/>
            <a:ext cx="5052291" cy="394710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084B601-7B04-ADF6-F60A-B06C0CC82433}"/>
              </a:ext>
            </a:extLst>
          </p:cNvPr>
          <p:cNvSpPr txBox="1"/>
          <p:nvPr/>
        </p:nvSpPr>
        <p:spPr>
          <a:xfrm>
            <a:off x="834571" y="1823834"/>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1" name="TextBox 10">
            <a:extLst>
              <a:ext uri="{FF2B5EF4-FFF2-40B4-BE49-F238E27FC236}">
                <a16:creationId xmlns:a16="http://schemas.microsoft.com/office/drawing/2014/main" id="{33E23FB0-3FB8-73BC-4DA5-E4373CA3154F}"/>
              </a:ext>
            </a:extLst>
          </p:cNvPr>
          <p:cNvSpPr txBox="1"/>
          <p:nvPr/>
        </p:nvSpPr>
        <p:spPr>
          <a:xfrm>
            <a:off x="1699846" y="5830324"/>
            <a:ext cx="5315546"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err="1">
                <a:solidFill>
                  <a:schemeClr val="tx1">
                    <a:lumMod val="50000"/>
                    <a:lumOff val="50000"/>
                  </a:schemeClr>
                </a:solidFill>
                <a:latin typeface="Calibri" panose="020F0502020204030204" pitchFamily="34" charset="0"/>
                <a:cs typeface="Times New Roman" panose="02020603050405020304" pitchFamily="18" charset="0"/>
              </a:rPr>
              <a:t>AirBnB</a:t>
            </a:r>
            <a:r>
              <a:rPr lang="en-US" sz="800" i="1">
                <a:solidFill>
                  <a:schemeClr val="tx1">
                    <a:lumMod val="50000"/>
                    <a:lumOff val="50000"/>
                  </a:schemeClr>
                </a:solidFill>
                <a:latin typeface="Calibri" panose="020F0502020204030204" pitchFamily="34" charset="0"/>
                <a:cs typeface="Times New Roman" panose="02020603050405020304" pitchFamily="18" charset="0"/>
              </a:rPr>
              <a:t> (then </a:t>
            </a:r>
            <a:r>
              <a:rPr lang="en-US" sz="800" i="1" err="1">
                <a:solidFill>
                  <a:schemeClr val="tx1">
                    <a:lumMod val="50000"/>
                    <a:lumOff val="50000"/>
                  </a:schemeClr>
                </a:solidFill>
                <a:latin typeface="Calibri" panose="020F0502020204030204" pitchFamily="34" charset="0"/>
                <a:cs typeface="Times New Roman" panose="02020603050405020304" pitchFamily="18" charset="0"/>
              </a:rPr>
              <a:t>AirBed&amp;Breakfast</a:t>
            </a:r>
            <a:r>
              <a:rPr lang="en-US" sz="800" i="1">
                <a:solidFill>
                  <a:schemeClr val="tx1">
                    <a:lumMod val="50000"/>
                    <a:lumOff val="50000"/>
                  </a:schemeClr>
                </a:solidFill>
                <a:latin typeface="Calibri" panose="020F0502020204030204" pitchFamily="34" charset="0"/>
                <a:cs typeface="Times New Roman" panose="02020603050405020304" pitchFamily="18" charset="0"/>
              </a:rPr>
              <a:t>): https://</a:t>
            </a:r>
            <a:r>
              <a:rPr lang="en-US" sz="800" i="1" err="1">
                <a:solidFill>
                  <a:schemeClr val="tx1">
                    <a:lumMod val="50000"/>
                    <a:lumOff val="50000"/>
                  </a:schemeClr>
                </a:solidFill>
                <a:latin typeface="Calibri" panose="020F0502020204030204" pitchFamily="34" charset="0"/>
                <a:cs typeface="Times New Roman" panose="02020603050405020304" pitchFamily="18" charset="0"/>
              </a:rPr>
              <a:t>www.alexanderjarvis.com</a:t>
            </a:r>
            <a:r>
              <a:rPr lang="en-US" sz="800" i="1">
                <a:solidFill>
                  <a:schemeClr val="tx1">
                    <a:lumMod val="50000"/>
                    <a:lumOff val="50000"/>
                  </a:schemeClr>
                </a:solidFill>
                <a:latin typeface="Calibri" panose="020F0502020204030204" pitchFamily="34" charset="0"/>
                <a:cs typeface="Times New Roman" panose="02020603050405020304" pitchFamily="18" charset="0"/>
              </a:rPr>
              <a:t>/</a:t>
            </a:r>
            <a:r>
              <a:rPr lang="en-US" sz="800" i="1" err="1">
                <a:solidFill>
                  <a:schemeClr val="tx1">
                    <a:lumMod val="50000"/>
                    <a:lumOff val="50000"/>
                  </a:schemeClr>
                </a:solidFill>
                <a:latin typeface="Calibri" panose="020F0502020204030204" pitchFamily="34" charset="0"/>
                <a:cs typeface="Times New Roman" panose="02020603050405020304" pitchFamily="18" charset="0"/>
              </a:rPr>
              <a:t>airbnb</a:t>
            </a:r>
            <a:r>
              <a:rPr lang="en-US" sz="800" i="1">
                <a:solidFill>
                  <a:schemeClr val="tx1">
                    <a:lumMod val="50000"/>
                    <a:lumOff val="50000"/>
                  </a:schemeClr>
                </a:solidFill>
                <a:latin typeface="Calibri" panose="020F0502020204030204" pitchFamily="34" charset="0"/>
                <a:cs typeface="Times New Roman" panose="02020603050405020304" pitchFamily="18" charset="0"/>
              </a:rPr>
              <a:t>-seed-pitch-deck/</a:t>
            </a:r>
          </a:p>
        </p:txBody>
      </p:sp>
    </p:spTree>
    <p:extLst>
      <p:ext uri="{BB962C8B-B14F-4D97-AF65-F5344CB8AC3E}">
        <p14:creationId xmlns:p14="http://schemas.microsoft.com/office/powerpoint/2010/main" val="222382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83FA2AD1-16ED-5933-8B43-AA51DA76659E}"/>
              </a:ext>
            </a:extLst>
          </p:cNvPr>
          <p:cNvPicPr>
            <a:picLocks noChangeAspect="1"/>
          </p:cNvPicPr>
          <p:nvPr/>
        </p:nvPicPr>
        <p:blipFill rotWithShape="1">
          <a:blip r:embed="rId3">
            <a:extLst>
              <a:ext uri="{28A0092B-C50C-407E-A947-70E740481C1C}">
                <a14:useLocalDpi xmlns:a14="http://schemas.microsoft.com/office/drawing/2010/main" val="0"/>
              </a:ext>
            </a:extLst>
          </a:blip>
          <a:srcRect l="8860" r="9385" b="3222"/>
          <a:stretch/>
        </p:blipFill>
        <p:spPr bwMode="auto">
          <a:xfrm>
            <a:off x="738909" y="1466810"/>
            <a:ext cx="6591789" cy="4092374"/>
          </a:xfrm>
          <a:prstGeom prst="rect">
            <a:avLst/>
          </a:prstGeom>
          <a:noFill/>
          <a:ln>
            <a:solidFill>
              <a:schemeClr val="tx1"/>
            </a:solidFill>
          </a:ln>
        </p:spPr>
      </p:pic>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Call To Action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4">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3" name="TextBox 2">
            <a:extLst>
              <a:ext uri="{FF2B5EF4-FFF2-40B4-BE49-F238E27FC236}">
                <a16:creationId xmlns:a16="http://schemas.microsoft.com/office/drawing/2014/main" id="{31B3813F-AD9C-58B0-B23E-E2CE2A983F60}"/>
              </a:ext>
            </a:extLst>
          </p:cNvPr>
          <p:cNvSpPr txBox="1"/>
          <p:nvPr/>
        </p:nvSpPr>
        <p:spPr>
          <a:xfrm>
            <a:off x="625289" y="1071794"/>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0" name="TextBox 9">
            <a:extLst>
              <a:ext uri="{FF2B5EF4-FFF2-40B4-BE49-F238E27FC236}">
                <a16:creationId xmlns:a16="http://schemas.microsoft.com/office/drawing/2014/main" id="{30E54667-6C13-AC0F-FB65-681D22B5AC4F}"/>
              </a:ext>
            </a:extLst>
          </p:cNvPr>
          <p:cNvSpPr txBox="1"/>
          <p:nvPr/>
        </p:nvSpPr>
        <p:spPr>
          <a:xfrm>
            <a:off x="2763922" y="5523224"/>
            <a:ext cx="457200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MathildeCollin</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/front-series-a-deck-64596550</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869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8CB32-BBC9-104D-9EE1-9FC8285D5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35677B-3D9F-3147-B220-D0A4D3EA9016}"/>
              </a:ext>
            </a:extLst>
          </p:cNvPr>
          <p:cNvSpPr txBox="1"/>
          <p:nvPr/>
        </p:nvSpPr>
        <p:spPr>
          <a:xfrm>
            <a:off x="11445" y="1289650"/>
            <a:ext cx="8713913" cy="1230722"/>
          </a:xfrm>
          <a:prstGeom prst="rect">
            <a:avLst/>
          </a:prstGeom>
          <a:noFill/>
        </p:spPr>
        <p:txBody>
          <a:bodyPr wrap="square" rtlCol="0">
            <a:spAutoFit/>
          </a:bodyPr>
          <a:lstStyle/>
          <a:p>
            <a:pPr algn="r">
              <a:lnSpc>
                <a:spcPct val="150000"/>
              </a:lnSpc>
            </a:pPr>
            <a:r>
              <a:rPr lang="en-US" sz="5500" b="1" spc="120">
                <a:solidFill>
                  <a:schemeClr val="bg1"/>
                </a:solidFill>
                <a:latin typeface="Calibri" panose="020F0502020204030204" pitchFamily="34" charset="0"/>
                <a:cs typeface="Calibri" panose="020F0502020204030204" pitchFamily="34" charset="0"/>
              </a:rPr>
              <a:t>Questions?</a:t>
            </a:r>
          </a:p>
        </p:txBody>
      </p:sp>
      <p:sp>
        <p:nvSpPr>
          <p:cNvPr id="5" name="TextBox 4">
            <a:extLst>
              <a:ext uri="{FF2B5EF4-FFF2-40B4-BE49-F238E27FC236}">
                <a16:creationId xmlns:a16="http://schemas.microsoft.com/office/drawing/2014/main" id="{A0B94078-FA2D-8B6A-2EC2-849DD62D3EFC}"/>
              </a:ext>
            </a:extLst>
          </p:cNvPr>
          <p:cNvSpPr txBox="1"/>
          <p:nvPr/>
        </p:nvSpPr>
        <p:spPr>
          <a:xfrm>
            <a:off x="4060368" y="2489376"/>
            <a:ext cx="4664990" cy="707886"/>
          </a:xfrm>
          <a:prstGeom prst="rect">
            <a:avLst/>
          </a:prstGeom>
          <a:noFill/>
        </p:spPr>
        <p:txBody>
          <a:bodyPr wrap="square">
            <a:spAutoFit/>
          </a:bodyPr>
          <a:lstStyle/>
          <a:p>
            <a:pPr algn="r"/>
            <a:r>
              <a:rPr lang="en-US" sz="2000" i="1" spc="120">
                <a:solidFill>
                  <a:schemeClr val="bg1"/>
                </a:solidFill>
                <a:latin typeface="Calibri" panose="020F0502020204030204" pitchFamily="34" charset="0"/>
                <a:cs typeface="Calibri" panose="020F0502020204030204" pitchFamily="34" charset="0"/>
              </a:rPr>
              <a:t>Include this slide as a wrap up </a:t>
            </a:r>
            <a:br>
              <a:rPr lang="en-US" sz="2000" i="1" spc="120">
                <a:solidFill>
                  <a:schemeClr val="bg1"/>
                </a:solidFill>
                <a:latin typeface="Calibri" panose="020F0502020204030204" pitchFamily="34" charset="0"/>
                <a:cs typeface="Calibri" panose="020F0502020204030204" pitchFamily="34" charset="0"/>
              </a:rPr>
            </a:br>
            <a:r>
              <a:rPr lang="en-US" sz="2000" i="1" spc="120">
                <a:solidFill>
                  <a:schemeClr val="bg1"/>
                </a:solidFill>
                <a:latin typeface="Calibri" panose="020F0502020204030204" pitchFamily="34" charset="0"/>
                <a:cs typeface="Calibri" panose="020F0502020204030204" pitchFamily="34" charset="0"/>
              </a:rPr>
              <a:t>to the presentation</a:t>
            </a:r>
          </a:p>
        </p:txBody>
      </p:sp>
      <p:pic>
        <p:nvPicPr>
          <p:cNvPr id="7" name="Picture 6">
            <a:extLst>
              <a:ext uri="{FF2B5EF4-FFF2-40B4-BE49-F238E27FC236}">
                <a16:creationId xmlns:a16="http://schemas.microsoft.com/office/drawing/2014/main" id="{DF3227B5-8EF2-1FDE-FC22-E12A60FB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57" y="5040744"/>
            <a:ext cx="2196744" cy="1281432"/>
          </a:xfrm>
          <a:prstGeom prst="rect">
            <a:avLst/>
          </a:prstGeom>
        </p:spPr>
      </p:pic>
    </p:spTree>
    <p:extLst>
      <p:ext uri="{BB962C8B-B14F-4D97-AF65-F5344CB8AC3E}">
        <p14:creationId xmlns:p14="http://schemas.microsoft.com/office/powerpoint/2010/main" val="2282969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182362"/>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Appendix</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294544"/>
            <a:ext cx="7902402" cy="44392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This is a great place for other relevant information:</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Including relevant additional data in the appendix keeps the pitch short but allows for questions to be answered live with backup data or information to be shared when the deck is sent to the investor.</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This is a great place for highly technical companies to include product information.  If you’ve connected with an investor who is well versed in your industry, you can dive into the weeds here. </a:t>
            </a:r>
          </a:p>
          <a:p>
            <a:pPr marL="285750" lvl="1"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ct val="100000"/>
              </a:lnSpc>
              <a:spcBef>
                <a:spcPts val="0"/>
              </a:spcBef>
              <a:spcAft>
                <a:spcPts val="0"/>
              </a:spcAft>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7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8261857"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The customer’s pain point</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124186"/>
            <a:ext cx="7902402" cy="51003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Why are you building a company?  </a:t>
            </a:r>
          </a:p>
          <a:p>
            <a:pPr marL="742950" lvl="2" indent="-285750">
              <a:lnSpc>
                <a:spcPct val="100000"/>
              </a:lnSpc>
              <a:spcBef>
                <a:spcPts val="0"/>
              </a:spcBef>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A good reason for building a company is to solve a problem!</a:t>
            </a:r>
          </a:p>
          <a:p>
            <a:pPr marL="742950" marR="0" lvl="2" indent="-285750">
              <a:lnSpc>
                <a:spcPct val="100000"/>
              </a:lnSpc>
              <a:spcBef>
                <a:spcPts val="0"/>
              </a:spcBef>
              <a:spcAft>
                <a:spcPts val="0"/>
              </a:spcAft>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Be specific…</a:t>
            </a:r>
          </a:p>
          <a:p>
            <a:pPr marL="1200150" lvl="3"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Too vague: “The world hates mosquitoes.” </a:t>
            </a:r>
          </a:p>
          <a:p>
            <a:pPr marL="1200150" lvl="3"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Right on: “HOA managers are willing to pay double for an environmentally friendly mosquito killer.”</a:t>
            </a:r>
          </a:p>
          <a:p>
            <a:pPr marL="685800" marR="0" lvl="2">
              <a:lnSpc>
                <a:spcPct val="100000"/>
              </a:lnSpc>
              <a:spcBef>
                <a:spcPts val="0"/>
              </a:spcBef>
              <a:spcAft>
                <a:spcPts val="0"/>
              </a:spcAft>
              <a:buClr>
                <a:srgbClr val="00B050"/>
              </a:buClr>
              <a:buFont typeface="Wingdings" pitchFamily="2" charset="2"/>
              <a:buChar char="§"/>
            </a:pPr>
            <a:endParaRPr lang="en-US" sz="12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Who is experiencing the problem and who will be paying you to solve it?</a:t>
            </a:r>
          </a:p>
          <a:p>
            <a:pPr marL="742950" lvl="2" indent="-285750">
              <a:lnSpc>
                <a:spcPct val="100000"/>
              </a:lnSpc>
              <a:spcBef>
                <a:spcPts val="0"/>
              </a:spcBef>
              <a:buClr>
                <a:srgbClr val="00B050"/>
              </a:buClr>
              <a:buFont typeface="Wingdings" pitchFamily="2" charset="2"/>
              <a:buChar char="§"/>
            </a:pPr>
            <a:r>
              <a:rPr lang="en-US" sz="1800">
                <a:latin typeface="Calibri" panose="020F0502020204030204" pitchFamily="34" charset="0"/>
                <a:cs typeface="Times New Roman" panose="02020603050405020304" pitchFamily="18" charset="0"/>
              </a:rPr>
              <a:t>It is crucial for potential investors to understand:</a:t>
            </a:r>
          </a:p>
          <a:p>
            <a:pPr marL="1200150" lvl="3"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Who you are selling to and how does that person currently solve the problem?</a:t>
            </a:r>
          </a:p>
          <a:p>
            <a:pPr marL="1200150" lvl="3"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Is that person also the person that has the problem?  Are they also the decision maker?  Are they also the payer?  How does it all work??? </a:t>
            </a:r>
          </a:p>
          <a:p>
            <a:pPr marL="1200150" lvl="3"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motivates these people?  (you get the idea!)</a:t>
            </a:r>
          </a:p>
          <a:p>
            <a:pPr marL="1200150" lvl="3" indent="-285750">
              <a:lnSpc>
                <a:spcPct val="100000"/>
              </a:lnSpc>
              <a:spcBef>
                <a:spcPts val="0"/>
              </a:spcBef>
              <a:buClr>
                <a:srgbClr val="00B050"/>
              </a:buClr>
              <a:buFont typeface="Wingdings" pitchFamily="2" charset="2"/>
              <a:buChar char="§"/>
            </a:pPr>
            <a:endParaRPr lang="en-US" sz="12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Please, please, please define </a:t>
            </a:r>
            <a:r>
              <a:rPr lang="en-US" sz="1800" b="1" u="sng">
                <a:latin typeface="Calibri" panose="020F0502020204030204" pitchFamily="34" charset="0"/>
                <a:cs typeface="Times New Roman" panose="02020603050405020304" pitchFamily="18" charset="0"/>
              </a:rPr>
              <a:t>YOUR</a:t>
            </a:r>
            <a:r>
              <a:rPr lang="en-US" sz="1800" b="1">
                <a:latin typeface="Calibri" panose="020F0502020204030204" pitchFamily="34" charset="0"/>
                <a:cs typeface="Times New Roman" panose="02020603050405020304" pitchFamily="18" charset="0"/>
              </a:rPr>
              <a:t> market (can do on a separate slide).</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Example: if you sell high-end shoes, your market isn’t every foot in the world.  It’s the group of people that can afford high-end shoes of your specific type and have demonstrated buying behavior that supports your assumptions around this being a scalable venture...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ea typeface="Calibri" panose="020F0502020204030204" pitchFamily="34" charset="0"/>
                <a:cs typeface="Times New Roman" panose="02020603050405020304" pitchFamily="18" charset="0"/>
              </a:rPr>
              <a:t>At the bare minimum, include the customer profile, TAM, SAM, and SOM</a:t>
            </a:r>
            <a:br>
              <a:rPr lang="en-US" sz="1800">
                <a:latin typeface="Calibri" panose="020F0502020204030204" pitchFamily="34" charset="0"/>
                <a:ea typeface="Calibri" panose="020F0502020204030204" pitchFamily="34" charset="0"/>
                <a:cs typeface="Times New Roman" panose="02020603050405020304" pitchFamily="18" charset="0"/>
              </a:rPr>
            </a:b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88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4" name="Picture 3" descr="Text&#10;&#10;Description automatically generated">
            <a:extLst>
              <a:ext uri="{FF2B5EF4-FFF2-40B4-BE49-F238E27FC236}">
                <a16:creationId xmlns:a16="http://schemas.microsoft.com/office/drawing/2014/main" id="{D0012134-72C5-85AA-6B93-2FD449E372EE}"/>
              </a:ext>
            </a:extLst>
          </p:cNvPr>
          <p:cNvPicPr>
            <a:picLocks noChangeAspect="1"/>
          </p:cNvPicPr>
          <p:nvPr/>
        </p:nvPicPr>
        <p:blipFill>
          <a:blip r:embed="rId4"/>
          <a:stretch>
            <a:fillRect/>
          </a:stretch>
        </p:blipFill>
        <p:spPr>
          <a:xfrm>
            <a:off x="1776829" y="1401303"/>
            <a:ext cx="6100432" cy="4610194"/>
          </a:xfrm>
          <a:prstGeom prst="rect">
            <a:avLst/>
          </a:prstGeom>
        </p:spPr>
      </p:pic>
      <p:sp>
        <p:nvSpPr>
          <p:cNvPr id="5" name="TextBox 4">
            <a:extLst>
              <a:ext uri="{FF2B5EF4-FFF2-40B4-BE49-F238E27FC236}">
                <a16:creationId xmlns:a16="http://schemas.microsoft.com/office/drawing/2014/main" id="{DD5C2CBD-A70F-0B74-2ED5-E32EAF8C5584}"/>
              </a:ext>
            </a:extLst>
          </p:cNvPr>
          <p:cNvSpPr txBox="1"/>
          <p:nvPr/>
        </p:nvSpPr>
        <p:spPr>
          <a:xfrm>
            <a:off x="720437" y="1405303"/>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1" name="TextBox 10">
            <a:extLst>
              <a:ext uri="{FF2B5EF4-FFF2-40B4-BE49-F238E27FC236}">
                <a16:creationId xmlns:a16="http://schemas.microsoft.com/office/drawing/2014/main" id="{654B8444-F6B0-0AB5-1D5A-A8EF3B5D92DC}"/>
              </a:ext>
            </a:extLst>
          </p:cNvPr>
          <p:cNvSpPr txBox="1"/>
          <p:nvPr/>
        </p:nvSpPr>
        <p:spPr>
          <a:xfrm>
            <a:off x="3234689" y="5882519"/>
            <a:ext cx="457200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Mattermark</a:t>
            </a:r>
            <a:r>
              <a:rPr lang="en-US" sz="800" i="1">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DanielleMorrill</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/mattermark-2nd-final-series-a-deck</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590F51-1B7C-C916-EC4F-ABE621C4E206}"/>
              </a:ext>
            </a:extLst>
          </p:cNvPr>
          <p:cNvSpPr txBox="1"/>
          <p:nvPr/>
        </p:nvSpPr>
        <p:spPr>
          <a:xfrm>
            <a:off x="625289" y="228544"/>
            <a:ext cx="8261857"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The customer’s pain point</a:t>
            </a:r>
          </a:p>
        </p:txBody>
      </p:sp>
    </p:spTree>
    <p:extLst>
      <p:ext uri="{BB962C8B-B14F-4D97-AF65-F5344CB8AC3E}">
        <p14:creationId xmlns:p14="http://schemas.microsoft.com/office/powerpoint/2010/main" val="154891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Your Solution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8" y="1124186"/>
            <a:ext cx="8267169" cy="51003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What have you created to solve the problem?  Be ready to discuss:</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is the status (idea, prototype, MVP, commercial-ready, etc.)?</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HOW does it solve the problem like never before (anything proprietary)?</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WHY now (any recent trends that are relevant)?</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2000" b="1">
                <a:latin typeface="Calibri" panose="020F0502020204030204" pitchFamily="34" charset="0"/>
                <a:cs typeface="Times New Roman" panose="02020603050405020304" pitchFamily="18" charset="0"/>
              </a:rPr>
              <a:t>Provide use cases</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your solution is already being used by customers, highlight the feedback you’ve received (and how you have perhaps pivoted, or double-downed on your original vision)</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your solution is not ready for ‘prime time’ then, provide a typical scenario for how your solution would be utilized</a:t>
            </a:r>
          </a:p>
          <a:p>
            <a:pPr marL="285750" lvl="1" indent="-285750">
              <a:lnSpc>
                <a:spcPct val="100000"/>
              </a:lnSpc>
              <a:spcBef>
                <a:spcPts val="0"/>
              </a:spcBef>
              <a:buClr>
                <a:srgbClr val="00B050"/>
              </a:buClr>
              <a:buFont typeface="Wingdings" pitchFamily="2" charset="2"/>
              <a:buChar char="§"/>
            </a:pPr>
            <a:endParaRPr lang="en-US" sz="1800" b="1">
              <a:latin typeface="Calibri" panose="020F0502020204030204" pitchFamily="34" charset="0"/>
              <a:cs typeface="Times New Roman" panose="02020603050405020304" pitchFamily="18" charset="0"/>
            </a:endParaRPr>
          </a:p>
          <a:p>
            <a:pPr marL="285750" lvl="1" indent="-285750">
              <a:lnSpc>
                <a:spcPct val="100000"/>
              </a:lnSpc>
              <a:spcBef>
                <a:spcPts val="0"/>
              </a:spcBef>
              <a:buClr>
                <a:srgbClr val="00B050"/>
              </a:buClr>
              <a:buFont typeface="Wingdings" pitchFamily="2" charset="2"/>
              <a:buChar char="§"/>
            </a:pPr>
            <a:r>
              <a:rPr lang="en-US" sz="2000" b="1">
                <a:latin typeface="Calibri" panose="020F0502020204030204" pitchFamily="34" charset="0"/>
                <a:cs typeface="Times New Roman" panose="02020603050405020304" pitchFamily="18" charset="0"/>
              </a:rPr>
              <a:t>Be sure to convey your value proposition in making the customer’s pain go away</a:t>
            </a:r>
          </a:p>
          <a:p>
            <a:pPr marL="285750" lvl="1" indent="-285750">
              <a:lnSpc>
                <a:spcPct val="100000"/>
              </a:lnSpc>
              <a:spcBef>
                <a:spcPts val="0"/>
              </a:spcBef>
              <a:buClr>
                <a:srgbClr val="00B050"/>
              </a:buClr>
              <a:buFont typeface="Wingdings" pitchFamily="2" charset="2"/>
              <a:buChar char="§"/>
            </a:pPr>
            <a:endParaRPr lang="en-US" sz="1800" b="1">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13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Your Solution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3" name="Picture 2" descr="1-Click Car Service&#10;• Must be a member to use the service&#10;– Professional and trustworthly clientele&#10;• Not hailed from stre...">
            <a:extLst>
              <a:ext uri="{FF2B5EF4-FFF2-40B4-BE49-F238E27FC236}">
                <a16:creationId xmlns:a16="http://schemas.microsoft.com/office/drawing/2014/main" id="{9F2673E4-7FB8-B1F2-5D2C-5C8530845E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7650" y="1536740"/>
            <a:ext cx="5480101" cy="4114047"/>
          </a:xfrm>
          <a:prstGeom prst="rect">
            <a:avLst/>
          </a:prstGeom>
          <a:noFill/>
          <a:ln w="12700">
            <a:solidFill>
              <a:schemeClr val="accent1"/>
            </a:solidFill>
          </a:ln>
        </p:spPr>
      </p:pic>
      <p:sp>
        <p:nvSpPr>
          <p:cNvPr id="4" name="TextBox 3">
            <a:extLst>
              <a:ext uri="{FF2B5EF4-FFF2-40B4-BE49-F238E27FC236}">
                <a16:creationId xmlns:a16="http://schemas.microsoft.com/office/drawing/2014/main" id="{D8997F95-1929-52C7-1CD2-7A1458A08418}"/>
              </a:ext>
            </a:extLst>
          </p:cNvPr>
          <p:cNvSpPr txBox="1"/>
          <p:nvPr/>
        </p:nvSpPr>
        <p:spPr>
          <a:xfrm>
            <a:off x="484130" y="1470964"/>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6" name="TextBox 5">
            <a:extLst>
              <a:ext uri="{FF2B5EF4-FFF2-40B4-BE49-F238E27FC236}">
                <a16:creationId xmlns:a16="http://schemas.microsoft.com/office/drawing/2014/main" id="{C123609F-7BFE-4A6E-1E1E-F236FE994757}"/>
              </a:ext>
            </a:extLst>
          </p:cNvPr>
          <p:cNvSpPr txBox="1"/>
          <p:nvPr/>
        </p:nvSpPr>
        <p:spPr>
          <a:xfrm>
            <a:off x="2588353" y="5621070"/>
            <a:ext cx="4572000" cy="257956"/>
          </a:xfrm>
          <a:prstGeom prst="rect">
            <a:avLst/>
          </a:prstGeom>
          <a:noFill/>
        </p:spPr>
        <p:txBody>
          <a:bodyPr wrap="square">
            <a:spAutoFit/>
          </a:bodyPr>
          <a:lstStyle/>
          <a:p>
            <a:pPr marL="171450" indent="0" algn="r">
              <a:lnSpc>
                <a:spcPct val="150000"/>
              </a:lnSpc>
              <a:spcBef>
                <a:spcPts val="0"/>
              </a:spcBef>
              <a:buClr>
                <a:srgbClr val="00B050"/>
              </a:buClr>
              <a:buNone/>
            </a:pP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Uber (then </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Ubercab</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https://www.slideshare.net/razinmustafiz/uber-pitch-deck-2008</a:t>
            </a:r>
            <a:endParaRPr lang="en-US" sz="800">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99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The Competition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9" y="1294544"/>
            <a:ext cx="7902402" cy="48083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What are the other solutions out there?</a:t>
            </a:r>
          </a:p>
          <a:p>
            <a:pPr marL="457200" lvl="1" indent="-457200">
              <a:lnSpc>
                <a:spcPct val="100000"/>
              </a:lnSpc>
              <a:spcBef>
                <a:spcPts val="0"/>
              </a:spcBef>
              <a:buClr>
                <a:srgbClr val="00B050"/>
              </a:buClr>
              <a:buFont typeface="Wingdings" pitchFamily="2" charset="2"/>
              <a:buChar char="§"/>
            </a:pPr>
            <a:endParaRPr lang="en-US" sz="1600" b="1">
              <a:latin typeface="Calibri" panose="020F0502020204030204" pitchFamily="34" charset="0"/>
              <a:cs typeface="Times New Roman" panose="02020603050405020304" pitchFamily="18" charset="0"/>
            </a:endParaRPr>
          </a:p>
          <a:p>
            <a:pPr marL="457200" lvl="1" indent="-45720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What is your competitive advantage?</a:t>
            </a:r>
          </a:p>
          <a:p>
            <a:pPr marL="1028700" lvl="2" indent="-457200">
              <a:lnSpc>
                <a:spcPct val="100000"/>
              </a:lnSpc>
              <a:spcBef>
                <a:spcPts val="0"/>
              </a:spcBef>
              <a:buClr>
                <a:srgbClr val="00B050"/>
              </a:buClr>
              <a:buFont typeface="Wingdings" pitchFamily="2" charset="2"/>
              <a:buChar char="§"/>
            </a:pPr>
            <a:endParaRPr lang="en-US" sz="1600">
              <a:latin typeface="Calibri" panose="020F0502020204030204" pitchFamily="34" charset="0"/>
              <a:cs typeface="Times New Roman" panose="02020603050405020304" pitchFamily="18" charset="0"/>
            </a:endParaRPr>
          </a:p>
          <a:p>
            <a:pPr marL="457200" lvl="1" indent="-45720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How will you gain and defend a significant portion of the market?</a:t>
            </a:r>
          </a:p>
          <a:p>
            <a:pPr marL="1028700" lvl="2" indent="-457200">
              <a:lnSpc>
                <a:spcPct val="100000"/>
              </a:lnSpc>
              <a:spcBef>
                <a:spcPts val="0"/>
              </a:spcBef>
              <a:buClr>
                <a:srgbClr val="00B050"/>
              </a:buClr>
              <a:buFont typeface="Wingdings" pitchFamily="2" charset="2"/>
              <a:buChar char="§"/>
            </a:pPr>
            <a:endParaRPr lang="en-US" sz="1600">
              <a:latin typeface="Calibri" panose="020F0502020204030204" pitchFamily="34" charset="0"/>
              <a:cs typeface="Times New Roman" panose="02020603050405020304" pitchFamily="18" charset="0"/>
            </a:endParaRPr>
          </a:p>
          <a:p>
            <a:pPr marL="457200" lvl="1" indent="-45720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How do your solution’s features compare to competitors in terms of product, funding, backing, progress, positioning, etc.?</a:t>
            </a:r>
          </a:p>
          <a:p>
            <a:pPr marL="914400" marR="0" lvl="2" indent="-45720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Investors </a:t>
            </a:r>
            <a:r>
              <a:rPr lang="en-US" sz="1600" b="1">
                <a:latin typeface="Calibri" panose="020F0502020204030204" pitchFamily="34" charset="0"/>
                <a:cs typeface="Times New Roman" panose="02020603050405020304" pitchFamily="18" charset="0"/>
              </a:rPr>
              <a:t>WILL </a:t>
            </a:r>
            <a:r>
              <a:rPr lang="en-US" sz="1600">
                <a:latin typeface="Calibri" panose="020F0502020204030204" pitchFamily="34" charset="0"/>
                <a:cs typeface="Times New Roman" panose="02020603050405020304" pitchFamily="18" charset="0"/>
              </a:rPr>
              <a:t>diligence the details around your proposed solution, as well as solutions presented by your competition.  If you provide inaccurate details, then investors will assume you don’t understand your own competition.</a:t>
            </a:r>
          </a:p>
          <a:p>
            <a:pPr marL="914400" marR="0" lvl="2" indent="-457200">
              <a:lnSpc>
                <a:spcPct val="100000"/>
              </a:lnSpc>
              <a:spcBef>
                <a:spcPts val="0"/>
              </a:spcBef>
              <a:spcAft>
                <a:spcPts val="0"/>
              </a:spcAft>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Be sure to include/consider substitutes.  For example, if you are working on a drug to cure an infection, please consider that products for preventing the infection all-together can be an existential threat to your solution. </a:t>
            </a:r>
          </a:p>
          <a:p>
            <a:pPr marL="914400" lvl="2" indent="-45720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Focus on clear competitive advantages over competitors in the context of solving the customer’s problem better/more efficiently. </a:t>
            </a:r>
          </a:p>
        </p:txBody>
      </p:sp>
    </p:spTree>
    <p:extLst>
      <p:ext uri="{BB962C8B-B14F-4D97-AF65-F5344CB8AC3E}">
        <p14:creationId xmlns:p14="http://schemas.microsoft.com/office/powerpoint/2010/main" val="162537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The Competition</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pic>
        <p:nvPicPr>
          <p:cNvPr id="4" name="Picture 3" descr="4/10/2017 10&#10;making it easy to be&#10;a great dog owner.&#10;Xc&#10;Clear competitive advantages&#10;Personalized Training, products, and ...">
            <a:extLst>
              <a:ext uri="{FF2B5EF4-FFF2-40B4-BE49-F238E27FC236}">
                <a16:creationId xmlns:a16="http://schemas.microsoft.com/office/drawing/2014/main" id="{8E0F9727-0654-FA5E-B050-871D6F20A095}"/>
              </a:ext>
            </a:extLst>
          </p:cNvPr>
          <p:cNvPicPr>
            <a:picLocks noChangeAspect="1"/>
          </p:cNvPicPr>
          <p:nvPr/>
        </p:nvPicPr>
        <p:blipFill rotWithShape="1">
          <a:blip r:embed="rId4">
            <a:extLst>
              <a:ext uri="{28A0092B-C50C-407E-A947-70E740481C1C}">
                <a14:useLocalDpi xmlns:a14="http://schemas.microsoft.com/office/drawing/2010/main" val="0"/>
              </a:ext>
            </a:extLst>
          </a:blip>
          <a:srcRect l="2467" t="7128" r="2258"/>
          <a:stretch/>
        </p:blipFill>
        <p:spPr bwMode="auto">
          <a:xfrm>
            <a:off x="830093" y="1563540"/>
            <a:ext cx="7213527" cy="3956767"/>
          </a:xfrm>
          <a:prstGeom prst="rect">
            <a:avLst/>
          </a:prstGeom>
          <a:noFill/>
          <a:ln>
            <a:solidFill>
              <a:schemeClr val="tx1"/>
            </a:solidFill>
          </a:ln>
        </p:spPr>
      </p:pic>
      <p:sp>
        <p:nvSpPr>
          <p:cNvPr id="9" name="TextBox 8">
            <a:extLst>
              <a:ext uri="{FF2B5EF4-FFF2-40B4-BE49-F238E27FC236}">
                <a16:creationId xmlns:a16="http://schemas.microsoft.com/office/drawing/2014/main" id="{34933AAE-EBF2-DD3F-F6B1-1D44783D8E8C}"/>
              </a:ext>
            </a:extLst>
          </p:cNvPr>
          <p:cNvSpPr txBox="1"/>
          <p:nvPr/>
        </p:nvSpPr>
        <p:spPr>
          <a:xfrm>
            <a:off x="720437" y="1142191"/>
            <a:ext cx="4572000" cy="369332"/>
          </a:xfrm>
          <a:prstGeom prst="rect">
            <a:avLst/>
          </a:prstGeom>
          <a:noFill/>
        </p:spPr>
        <p:txBody>
          <a:bodyPr wrap="square">
            <a:spAutoFit/>
          </a:bodyPr>
          <a:lstStyle/>
          <a:p>
            <a:pPr marL="0" indent="0">
              <a:lnSpc>
                <a:spcPct val="100000"/>
              </a:lnSpc>
              <a:spcBef>
                <a:spcPts val="0"/>
              </a:spcBef>
              <a:buClr>
                <a:srgbClr val="00B050"/>
              </a:buClr>
              <a:buNone/>
            </a:pPr>
            <a:r>
              <a:rPr lang="en-US" sz="1800" b="1">
                <a:solidFill>
                  <a:srgbClr val="7E9E89"/>
                </a:solidFill>
                <a:latin typeface="Calibri" panose="020F0502020204030204" pitchFamily="34" charset="0"/>
                <a:cs typeface="Times New Roman" panose="02020603050405020304" pitchFamily="18" charset="0"/>
              </a:rPr>
              <a:t>Example:</a:t>
            </a:r>
          </a:p>
        </p:txBody>
      </p:sp>
      <p:sp>
        <p:nvSpPr>
          <p:cNvPr id="11" name="TextBox 10">
            <a:extLst>
              <a:ext uri="{FF2B5EF4-FFF2-40B4-BE49-F238E27FC236}">
                <a16:creationId xmlns:a16="http://schemas.microsoft.com/office/drawing/2014/main" id="{159CF5E6-5290-E6E9-ABFD-5D9A01FA009C}"/>
              </a:ext>
            </a:extLst>
          </p:cNvPr>
          <p:cNvSpPr txBox="1"/>
          <p:nvPr/>
        </p:nvSpPr>
        <p:spPr>
          <a:xfrm>
            <a:off x="3471620" y="5485582"/>
            <a:ext cx="4572000" cy="257891"/>
          </a:xfrm>
          <a:prstGeom prst="rect">
            <a:avLst/>
          </a:prstGeom>
          <a:noFill/>
        </p:spPr>
        <p:txBody>
          <a:bodyPr wrap="square">
            <a:spAutoFit/>
          </a:bodyPr>
          <a:lstStyle/>
          <a:p>
            <a:pPr marL="171450" indent="0" algn="r">
              <a:lnSpc>
                <a:spcPct val="150000"/>
              </a:lnSpc>
              <a:spcBef>
                <a:spcPts val="0"/>
              </a:spcBef>
              <a:buClr>
                <a:srgbClr val="00B050"/>
              </a:buClr>
              <a:buNone/>
            </a:pP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Puptimize</a:t>
            </a:r>
            <a:r>
              <a:rPr lang="en-US" sz="800" i="1">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https://</a:t>
            </a:r>
            <a:r>
              <a:rPr lang="en-US" sz="800" i="1" err="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www.slideshare.net</a:t>
            </a:r>
            <a:r>
              <a:rPr lang="en-US" sz="800" i="1">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/DJTodd1/2017-puptimize-pitch-deck-4-717</a:t>
            </a:r>
            <a:endParaRPr lang="en-US" sz="800" i="1">
              <a:solidFill>
                <a:schemeClr val="tx1">
                  <a:lumMod val="50000"/>
                  <a:lumOff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27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50F1F95-E2B6-A048-9465-A2D3D8C5C6A8}"/>
              </a:ext>
            </a:extLst>
          </p:cNvPr>
          <p:cNvSpPr txBox="1"/>
          <p:nvPr/>
        </p:nvSpPr>
        <p:spPr>
          <a:xfrm>
            <a:off x="625289" y="228544"/>
            <a:ext cx="7798275" cy="769441"/>
          </a:xfrm>
          <a:prstGeom prst="rect">
            <a:avLst/>
          </a:prstGeom>
          <a:noFill/>
        </p:spPr>
        <p:txBody>
          <a:bodyPr wrap="square" rtlCol="0">
            <a:spAutoFit/>
          </a:bodyPr>
          <a:lstStyle/>
          <a:p>
            <a:r>
              <a:rPr lang="en-US" sz="4400" b="1">
                <a:solidFill>
                  <a:srgbClr val="1D332C"/>
                </a:solidFill>
                <a:latin typeface="Calibri" panose="020F0502020204030204" pitchFamily="34" charset="0"/>
              </a:rPr>
              <a:t>Business Model</a:t>
            </a:r>
          </a:p>
        </p:txBody>
      </p:sp>
      <p:pic>
        <p:nvPicPr>
          <p:cNvPr id="2" name="Picture 1">
            <a:extLst>
              <a:ext uri="{FF2B5EF4-FFF2-40B4-BE49-F238E27FC236}">
                <a16:creationId xmlns:a16="http://schemas.microsoft.com/office/drawing/2014/main" id="{69EA1A59-1E8B-E150-63DF-52F05C1F4B1E}"/>
              </a:ext>
            </a:extLst>
          </p:cNvPr>
          <p:cNvPicPr>
            <a:picLocks noChangeAspect="1"/>
          </p:cNvPicPr>
          <p:nvPr/>
        </p:nvPicPr>
        <p:blipFill rotWithShape="1">
          <a:blip r:embed="rId3">
            <a:extLst>
              <a:ext uri="{28A0092B-C50C-407E-A947-70E740481C1C}">
                <a14:useLocalDpi xmlns:a14="http://schemas.microsoft.com/office/drawing/2010/main" val="0"/>
              </a:ext>
            </a:extLst>
          </a:blip>
          <a:srcRect l="1264" t="91292"/>
          <a:stretch/>
        </p:blipFill>
        <p:spPr>
          <a:xfrm>
            <a:off x="44067" y="6224530"/>
            <a:ext cx="9028385" cy="597138"/>
          </a:xfrm>
          <a:prstGeom prst="rect">
            <a:avLst/>
          </a:prstGeom>
        </p:spPr>
      </p:pic>
      <p:sp>
        <p:nvSpPr>
          <p:cNvPr id="5" name="Content Placeholder 6">
            <a:extLst>
              <a:ext uri="{FF2B5EF4-FFF2-40B4-BE49-F238E27FC236}">
                <a16:creationId xmlns:a16="http://schemas.microsoft.com/office/drawing/2014/main" id="{953E48F0-44F4-413E-89FE-A1A96D85B605}"/>
              </a:ext>
            </a:extLst>
          </p:cNvPr>
          <p:cNvSpPr txBox="1">
            <a:spLocks/>
          </p:cNvSpPr>
          <p:nvPr/>
        </p:nvSpPr>
        <p:spPr>
          <a:xfrm>
            <a:off x="620798" y="1325366"/>
            <a:ext cx="8228733" cy="4511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There is a difference in inventing a product vs. starting a business.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Know which of these you’re doing and why. </a:t>
            </a:r>
          </a:p>
          <a:p>
            <a:pPr marL="285750" lvl="1"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ct val="10000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How do you make money?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How is the transaction structured?</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exactly are people paying you for, how often, and how much?</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Think: revenue model, pricing, average account size, sales/distribution, pipeline</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marL="285750" marR="0" lvl="1" indent="-285750">
              <a:lnSpc>
                <a:spcPts val="1760"/>
              </a:lnSpc>
              <a:spcBef>
                <a:spcPts val="0"/>
              </a:spcBef>
              <a:spcAft>
                <a:spcPts val="0"/>
              </a:spcAft>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What are the unit economics?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This demonstrates what your profitability will be at scale.</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If you’re early-stage, you might not know your exact unit economics, margins, LTV, CAC, or churn ratios (that’s okay!).  Take a stab at them and explain your logic (be realistic!). </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What is the price and the quantity at which you can sell it?</a:t>
            </a:r>
          </a:p>
          <a:p>
            <a:pPr marL="742950" lvl="2" indent="-285750">
              <a:lnSpc>
                <a:spcPct val="100000"/>
              </a:lnSpc>
              <a:spcBef>
                <a:spcPts val="0"/>
              </a:spcBef>
              <a:buClr>
                <a:srgbClr val="00B050"/>
              </a:buClr>
              <a:buFont typeface="Wingdings" pitchFamily="2" charset="2"/>
              <a:buChar char="§"/>
            </a:pPr>
            <a:r>
              <a:rPr lang="en-US" sz="1600">
                <a:latin typeface="Calibri" panose="020F0502020204030204" pitchFamily="34" charset="0"/>
                <a:cs typeface="Times New Roman" panose="02020603050405020304" pitchFamily="18" charset="0"/>
              </a:rPr>
              <a:t>How much/many can you sell at a time?</a:t>
            </a:r>
          </a:p>
          <a:p>
            <a:pPr marL="742950" lvl="2" indent="-285750">
              <a:lnSpc>
                <a:spcPct val="100000"/>
              </a:lnSpc>
              <a:spcBef>
                <a:spcPts val="0"/>
              </a:spcBef>
              <a:buClr>
                <a:srgbClr val="00B050"/>
              </a:buClr>
              <a:buFont typeface="Wingdings" pitchFamily="2" charset="2"/>
              <a:buChar char="§"/>
            </a:pPr>
            <a:endParaRPr lang="en-US" sz="1800">
              <a:latin typeface="Calibri" panose="020F0502020204030204" pitchFamily="34" charset="0"/>
              <a:cs typeface="Times New Roman" panose="02020603050405020304" pitchFamily="18" charset="0"/>
            </a:endParaRPr>
          </a:p>
          <a:p>
            <a:pPr>
              <a:lnSpc>
                <a:spcPts val="1760"/>
              </a:lnSpc>
              <a:spcBef>
                <a:spcPts val="0"/>
              </a:spcBef>
              <a:buClr>
                <a:srgbClr val="00B050"/>
              </a:buClr>
              <a:buFont typeface="Wingdings" pitchFamily="2" charset="2"/>
              <a:buChar char="§"/>
            </a:pPr>
            <a:r>
              <a:rPr lang="en-US" sz="1800" b="1">
                <a:latin typeface="Calibri" panose="020F0502020204030204" pitchFamily="34" charset="0"/>
                <a:cs typeface="Times New Roman" panose="02020603050405020304" pitchFamily="18" charset="0"/>
              </a:rPr>
              <a:t>Some companies aim to create their own market!  These companies tend to become very valuable, but they typically require large amounts of capital.</a:t>
            </a:r>
            <a:br>
              <a:rPr lang="en-US" sz="1800">
                <a:latin typeface="Calibri" panose="020F0502020204030204" pitchFamily="34" charset="0"/>
                <a:ea typeface="Calibri" panose="020F0502020204030204" pitchFamily="34" charset="0"/>
                <a:cs typeface="Times New Roman" panose="02020603050405020304" pitchFamily="18" charset="0"/>
              </a:rPr>
            </a:b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92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The Hook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Seagraves</dc:creator>
  <cp:revision>2</cp:revision>
  <cp:lastPrinted>2023-08-30T23:33:21Z</cp:lastPrinted>
  <dcterms:created xsi:type="dcterms:W3CDTF">2020-02-04T14:42:56Z</dcterms:created>
  <dcterms:modified xsi:type="dcterms:W3CDTF">2025-07-23T21:03:16Z</dcterms:modified>
</cp:coreProperties>
</file>